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85" r:id="rId1"/>
  </p:sldMasterIdLst>
  <p:notesMasterIdLst>
    <p:notesMasterId r:id="rId23"/>
  </p:notesMasterIdLst>
  <p:sldIdLst>
    <p:sldId id="256" r:id="rId2"/>
    <p:sldId id="310" r:id="rId3"/>
    <p:sldId id="333" r:id="rId4"/>
    <p:sldId id="326" r:id="rId5"/>
    <p:sldId id="324" r:id="rId6"/>
    <p:sldId id="325" r:id="rId7"/>
    <p:sldId id="315" r:id="rId8"/>
    <p:sldId id="309" r:id="rId9"/>
    <p:sldId id="327" r:id="rId10"/>
    <p:sldId id="328" r:id="rId11"/>
    <p:sldId id="329" r:id="rId12"/>
    <p:sldId id="294" r:id="rId13"/>
    <p:sldId id="317" r:id="rId14"/>
    <p:sldId id="318" r:id="rId15"/>
    <p:sldId id="319" r:id="rId16"/>
    <p:sldId id="331" r:id="rId17"/>
    <p:sldId id="275" r:id="rId18"/>
    <p:sldId id="330" r:id="rId19"/>
    <p:sldId id="332" r:id="rId20"/>
    <p:sldId id="306" r:id="rId21"/>
    <p:sldId id="322" r:id="rId2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16" autoAdjust="0"/>
    <p:restoredTop sz="86357" autoAdjust="0"/>
  </p:normalViewPr>
  <p:slideViewPr>
    <p:cSldViewPr snapToGrid="0">
      <p:cViewPr>
        <p:scale>
          <a:sx n="79" d="100"/>
          <a:sy n="79" d="100"/>
        </p:scale>
        <p:origin x="204" y="-462"/>
      </p:cViewPr>
      <p:guideLst>
        <p:guide orient="horz" pos="2160"/>
        <p:guide pos="3840"/>
      </p:guideLst>
    </p:cSldViewPr>
  </p:slideViewPr>
  <p:outlineViewPr>
    <p:cViewPr>
      <p:scale>
        <a:sx n="33" d="100"/>
        <a:sy n="33" d="100"/>
      </p:scale>
      <p:origin x="0" y="110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dirty="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A989742F-B445-4119-8F5D-03BBEB120D53}" type="datetimeFigureOut">
              <a:rPr lang="en-US"/>
              <a:pPr>
                <a:defRPr/>
              </a:pPr>
              <a:t>7/1/2014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dirty="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03A8429-B2DF-4262-9071-663D9B91AE1E}" type="slidenum">
              <a:rPr lang="en-US" altLang="en-US"/>
              <a:pPr>
                <a:defRPr/>
              </a:pPr>
              <a:t>‹#›</a:t>
            </a:fld>
            <a:endParaRPr lang="en-US" altLang="en-US" dirty="0"/>
          </a:p>
        </p:txBody>
      </p:sp>
    </p:spTree>
    <p:extLst>
      <p:ext uri="{BB962C8B-B14F-4D97-AF65-F5344CB8AC3E}">
        <p14:creationId xmlns:p14="http://schemas.microsoft.com/office/powerpoint/2010/main" val="213755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C2345D3E-CAF0-449E-8380-A3F36FA000BB}" type="slidenum">
              <a:rPr lang="en-US" altLang="en-US" smtClean="0"/>
              <a:pPr/>
              <a:t>4</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E40872C1-B7A4-416B-BF0C-D6E1E3FA8751}" type="slidenum">
              <a:rPr lang="en-US" altLang="en-US" smtClean="0"/>
              <a:pPr/>
              <a:t>5</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AACC73AF-08F1-44A9-8546-21A9FBE3E225}" type="slidenum">
              <a:rPr lang="en-US" altLang="en-US" smtClean="0"/>
              <a:pPr/>
              <a:t>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p:nvPr/>
        </p:nvSpPr>
        <p:spPr>
          <a:xfrm>
            <a:off x="0" y="5292725"/>
            <a:ext cx="12192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b="1" dirty="0"/>
          </a:p>
        </p:txBody>
      </p:sp>
      <p:sp>
        <p:nvSpPr>
          <p:cNvPr id="5" name="Freeform 4"/>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b="1" dirty="0"/>
          </a:p>
        </p:txBody>
      </p:sp>
      <p:sp>
        <p:nvSpPr>
          <p:cNvPr id="6" name="Freeform 5"/>
          <p:cNvSpPr/>
          <p:nvPr/>
        </p:nvSpPr>
        <p:spPr>
          <a:xfrm>
            <a:off x="0" y="5546725"/>
            <a:ext cx="12195175" cy="1314450"/>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7" name="Rectangle 6"/>
          <p:cNvSpPr/>
          <p:nvPr/>
        </p:nvSpPr>
        <p:spPr>
          <a:xfrm>
            <a:off x="0" y="5262563"/>
            <a:ext cx="12192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0" y="5502275"/>
            <a:ext cx="12192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6096000" y="1676400"/>
            <a:ext cx="51816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6096000" y="3203574"/>
            <a:ext cx="51816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58A52FDE-BA76-4D01-93D4-B82310440BD3}" type="datetimeFigureOut">
              <a:rPr/>
              <a:pPr>
                <a:defRPr/>
              </a:pPr>
              <a:t>7/1/2014</a:t>
            </a:fld>
            <a:endParaRPr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normAutofit/>
          </a:bodyPr>
          <a:lstStyle>
            <a:lvl1pPr>
              <a:defRPr/>
            </a:lvl1pPr>
          </a:lstStyle>
          <a:p>
            <a:pPr>
              <a:defRPr/>
            </a:pPr>
            <a:fld id="{9E3405D8-A2C2-425F-9968-9744726548DE}" type="slidenum">
              <a:rPr lang="en-US" altLang="en-US"/>
              <a:pPr>
                <a:defRPr/>
              </a:pPr>
              <a:t>‹#›</a:t>
            </a:fld>
            <a:endParaRPr lang="en-US" altLang="en-US" dirty="0"/>
          </a:p>
        </p:txBody>
      </p:sp>
    </p:spTree>
    <p:extLst>
      <p:ext uri="{BB962C8B-B14F-4D97-AF65-F5344CB8AC3E}">
        <p14:creationId xmlns:p14="http://schemas.microsoft.com/office/powerpoint/2010/main" val="328748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F21903BC-897E-429B-891F-AC2147CCD5B3}" type="datetimeFigureOut">
              <a:rPr/>
              <a:pPr>
                <a:defRPr/>
              </a:pPr>
              <a:t>7/1/2014</a:t>
            </a:fld>
            <a:endParaRPr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0541C3A0-5D8F-47A0-BC6C-B4F4F5C1E5CC}" type="slidenum">
              <a:rPr lang="en-US" altLang="en-US"/>
              <a:pPr>
                <a:defRPr/>
              </a:pPr>
              <a:t>‹#›</a:t>
            </a:fld>
            <a:endParaRPr lang="en-US" altLang="en-US" dirty="0"/>
          </a:p>
        </p:txBody>
      </p:sp>
    </p:spTree>
    <p:extLst>
      <p:ext uri="{BB962C8B-B14F-4D97-AF65-F5344CB8AC3E}">
        <p14:creationId xmlns:p14="http://schemas.microsoft.com/office/powerpoint/2010/main" val="4030099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3"/>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1EDA960F-1464-498D-B952-F2D9C0FDC5D0}" type="datetimeFigureOut">
              <a:rPr/>
              <a:pPr>
                <a:defRPr/>
              </a:pPr>
              <a:t>7/1/2014</a:t>
            </a:fld>
            <a:endParaRPr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954069D8-8E23-47A1-92EB-7F7959218F81}" type="slidenum">
              <a:rPr lang="en-US" altLang="en-US"/>
              <a:pPr>
                <a:defRPr/>
              </a:pPr>
              <a:t>‹#›</a:t>
            </a:fld>
            <a:endParaRPr lang="en-US" altLang="en-US" dirty="0"/>
          </a:p>
        </p:txBody>
      </p:sp>
    </p:spTree>
    <p:extLst>
      <p:ext uri="{BB962C8B-B14F-4D97-AF65-F5344CB8AC3E}">
        <p14:creationId xmlns:p14="http://schemas.microsoft.com/office/powerpoint/2010/main" val="359204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14400" y="1600201"/>
            <a:ext cx="103632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0E269328-DC50-4847-B0F2-5632EC7B3EF9}" type="datetimeFigureOut">
              <a:rPr/>
              <a:pPr>
                <a:defRPr/>
              </a:pPr>
              <a:t>7/1/2014</a:t>
            </a:fld>
            <a:endParaRPr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4569C5F-97C3-4FDB-84F4-166F50ABBDAA}" type="slidenum">
              <a:rPr lang="en-US" altLang="en-US"/>
              <a:pPr>
                <a:defRPr/>
              </a:pPr>
              <a:t>‹#›</a:t>
            </a:fld>
            <a:endParaRPr lang="en-US" altLang="en-US" dirty="0"/>
          </a:p>
        </p:txBody>
      </p:sp>
    </p:spTree>
    <p:extLst>
      <p:ext uri="{BB962C8B-B14F-4D97-AF65-F5344CB8AC3E}">
        <p14:creationId xmlns:p14="http://schemas.microsoft.com/office/powerpoint/2010/main" val="100702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p:nvPr/>
        </p:nvSpPr>
        <p:spPr>
          <a:xfrm>
            <a:off x="0" y="5546725"/>
            <a:ext cx="12195175" cy="1314450"/>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5" name="Freeform 4"/>
          <p:cNvSpPr/>
          <p:nvPr/>
        </p:nvSpPr>
        <p:spPr>
          <a:xfrm>
            <a:off x="0" y="5292725"/>
            <a:ext cx="12192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6" name="Freeform 5"/>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7" name="Rectangle 6"/>
          <p:cNvSpPr/>
          <p:nvPr/>
        </p:nvSpPr>
        <p:spPr>
          <a:xfrm>
            <a:off x="0" y="5262563"/>
            <a:ext cx="12192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0" y="5502275"/>
            <a:ext cx="12192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963084" y="3633788"/>
            <a:ext cx="103632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63084" y="2133601"/>
            <a:ext cx="103632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A514F6A1-4CB1-4D5C-BD6E-96DBCEC54BA4}" type="datetimeFigureOut">
              <a:rPr/>
              <a:pPr>
                <a:defRPr/>
              </a:pPr>
              <a:t>7/1/2014</a:t>
            </a:fld>
            <a:endParaRPr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CEFC13A4-6DBF-46C8-B0DB-2F29EDFF593D}" type="slidenum">
              <a:rPr lang="en-US" altLang="en-US"/>
              <a:pPr>
                <a:defRPr/>
              </a:pPr>
              <a:t>‹#›</a:t>
            </a:fld>
            <a:endParaRPr lang="en-US" altLang="en-US" dirty="0"/>
          </a:p>
        </p:txBody>
      </p:sp>
    </p:spTree>
    <p:extLst>
      <p:ext uri="{BB962C8B-B14F-4D97-AF65-F5344CB8AC3E}">
        <p14:creationId xmlns:p14="http://schemas.microsoft.com/office/powerpoint/2010/main" val="417908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7" name="Freeform 6"/>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914400" y="1536192"/>
            <a:ext cx="48768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6400800" y="1536192"/>
            <a:ext cx="48768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5"/>
          </p:nvPr>
        </p:nvSpPr>
        <p:spPr/>
        <p:txBody>
          <a:bodyPr/>
          <a:lstStyle>
            <a:lvl1pPr>
              <a:defRPr/>
            </a:lvl1pPr>
          </a:lstStyle>
          <a:p>
            <a:pPr>
              <a:defRPr/>
            </a:pPr>
            <a:fld id="{3CBF81A6-5218-484D-ABA1-CADB49C8E5C5}" type="datetimeFigureOut">
              <a:rPr/>
              <a:pPr>
                <a:defRPr/>
              </a:pPr>
              <a:t>7/1/2014</a:t>
            </a:fld>
            <a:endParaRPr dirty="0"/>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5A926C0F-474F-4940-9971-B4545D2E1D33}" type="slidenum">
              <a:rPr lang="en-US" altLang="en-US"/>
              <a:pPr>
                <a:defRPr/>
              </a:pPr>
              <a:t>‹#›</a:t>
            </a:fld>
            <a:endParaRPr lang="en-US" altLang="en-US" dirty="0"/>
          </a:p>
        </p:txBody>
      </p:sp>
    </p:spTree>
    <p:extLst>
      <p:ext uri="{BB962C8B-B14F-4D97-AF65-F5344CB8AC3E}">
        <p14:creationId xmlns:p14="http://schemas.microsoft.com/office/powerpoint/2010/main" val="388729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6"/>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8" name="Freeform 7"/>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9" name="Freeform 8"/>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Freeform 9"/>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535113"/>
            <a:ext cx="48768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0800" y="1535113"/>
            <a:ext cx="48768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914400" y="2209800"/>
            <a:ext cx="48768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6400800" y="2209800"/>
            <a:ext cx="48768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5"/>
          </p:nvPr>
        </p:nvSpPr>
        <p:spPr/>
        <p:txBody>
          <a:bodyPr/>
          <a:lstStyle>
            <a:lvl1pPr>
              <a:defRPr/>
            </a:lvl1pPr>
          </a:lstStyle>
          <a:p>
            <a:pPr>
              <a:defRPr/>
            </a:pPr>
            <a:fld id="{F44D139F-FCEE-4B94-B7A2-DB8A0D076F67}" type="datetimeFigureOut">
              <a:rPr/>
              <a:pPr>
                <a:defRPr/>
              </a:pPr>
              <a:t>7/1/2014</a:t>
            </a:fld>
            <a:endParaRPr dirty="0"/>
          </a:p>
        </p:txBody>
      </p:sp>
      <p:sp>
        <p:nvSpPr>
          <p:cNvPr id="12" name="Footer Placeholder 7"/>
          <p:cNvSpPr>
            <a:spLocks noGrp="1"/>
          </p:cNvSpPr>
          <p:nvPr>
            <p:ph type="ftr" sz="quarter" idx="16"/>
          </p:nvPr>
        </p:nvSpPr>
        <p:spPr/>
        <p:txBody>
          <a:bodyPr/>
          <a:lstStyle>
            <a:lvl1pPr>
              <a:defRPr/>
            </a:lvl1pPr>
          </a:lstStyle>
          <a:p>
            <a:pPr>
              <a:defRPr/>
            </a:pPr>
            <a:endParaRPr lang="en-US"/>
          </a:p>
        </p:txBody>
      </p:sp>
      <p:sp>
        <p:nvSpPr>
          <p:cNvPr id="13" name="Slide Number Placeholder 8"/>
          <p:cNvSpPr>
            <a:spLocks noGrp="1"/>
          </p:cNvSpPr>
          <p:nvPr>
            <p:ph type="sldNum" sz="quarter" idx="17"/>
          </p:nvPr>
        </p:nvSpPr>
        <p:spPr/>
        <p:txBody>
          <a:bodyPr/>
          <a:lstStyle>
            <a:lvl1pPr>
              <a:defRPr/>
            </a:lvl1pPr>
          </a:lstStyle>
          <a:p>
            <a:pPr>
              <a:defRPr/>
            </a:pPr>
            <a:fld id="{D9F7AC84-A76B-42A7-8BAC-55E791E7F664}" type="slidenum">
              <a:rPr lang="en-US" altLang="en-US"/>
              <a:pPr>
                <a:defRPr/>
              </a:pPr>
              <a:t>‹#›</a:t>
            </a:fld>
            <a:endParaRPr lang="en-US" altLang="en-US" dirty="0"/>
          </a:p>
        </p:txBody>
      </p:sp>
    </p:spTree>
    <p:extLst>
      <p:ext uri="{BB962C8B-B14F-4D97-AF65-F5344CB8AC3E}">
        <p14:creationId xmlns:p14="http://schemas.microsoft.com/office/powerpoint/2010/main" val="370674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p:nvPr/>
        </p:nvSpPr>
        <p:spPr>
          <a:xfrm>
            <a:off x="0" y="5010150"/>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Freeform 3"/>
          <p:cNvSpPr/>
          <p:nvPr/>
        </p:nvSpPr>
        <p:spPr>
          <a:xfrm>
            <a:off x="0" y="5730875"/>
            <a:ext cx="12196763"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5" name="Freeform 4"/>
          <p:cNvSpPr/>
          <p:nvPr/>
        </p:nvSpPr>
        <p:spPr>
          <a:xfrm>
            <a:off x="0" y="4973638"/>
            <a:ext cx="10233025"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3175" y="5695950"/>
            <a:ext cx="12195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fld id="{1B650436-6F39-4799-AFF5-8813B3A9DA9E}" type="datetimeFigureOut">
              <a:rPr/>
              <a:pPr>
                <a:defRPr/>
              </a:pPr>
              <a:t>7/1/2014</a:t>
            </a:fld>
            <a:endParaRPr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4198D549-2F74-4800-BED9-9C9DB5585D0C}" type="slidenum">
              <a:rPr lang="en-US" altLang="en-US"/>
              <a:pPr>
                <a:defRPr/>
              </a:pPr>
              <a:t>‹#›</a:t>
            </a:fld>
            <a:endParaRPr lang="en-US" altLang="en-US" dirty="0"/>
          </a:p>
        </p:txBody>
      </p:sp>
    </p:spTree>
    <p:extLst>
      <p:ext uri="{BB962C8B-B14F-4D97-AF65-F5344CB8AC3E}">
        <p14:creationId xmlns:p14="http://schemas.microsoft.com/office/powerpoint/2010/main" val="12658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p:nvPr/>
        </p:nvSpPr>
        <p:spPr>
          <a:xfrm>
            <a:off x="0" y="5730875"/>
            <a:ext cx="12196763"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3" name="Freeform 2"/>
          <p:cNvSpPr/>
          <p:nvPr/>
        </p:nvSpPr>
        <p:spPr>
          <a:xfrm>
            <a:off x="0" y="5381625"/>
            <a:ext cx="4381500"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Freeform 3"/>
          <p:cNvSpPr/>
          <p:nvPr/>
        </p:nvSpPr>
        <p:spPr>
          <a:xfrm>
            <a:off x="-3175" y="5695950"/>
            <a:ext cx="12195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0" y="5346700"/>
            <a:ext cx="4568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Date Placeholder 1"/>
          <p:cNvSpPr>
            <a:spLocks noGrp="1"/>
          </p:cNvSpPr>
          <p:nvPr>
            <p:ph type="dt" sz="half" idx="10"/>
          </p:nvPr>
        </p:nvSpPr>
        <p:spPr/>
        <p:txBody>
          <a:bodyPr/>
          <a:lstStyle>
            <a:lvl1pPr>
              <a:defRPr/>
            </a:lvl1pPr>
          </a:lstStyle>
          <a:p>
            <a:pPr>
              <a:defRPr/>
            </a:pPr>
            <a:fld id="{8E436E4A-08BD-4B70-8C85-AC41FE264559}" type="datetimeFigureOut">
              <a:rPr/>
              <a:pPr>
                <a:defRPr/>
              </a:pPr>
              <a:t>7/1/2014</a:t>
            </a:fld>
            <a:endParaRPr dirty="0"/>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147E9BE4-4974-4007-8311-93EEB3E05E50}" type="slidenum">
              <a:rPr lang="en-US" altLang="en-US"/>
              <a:pPr>
                <a:defRPr/>
              </a:pPr>
              <a:t>‹#›</a:t>
            </a:fld>
            <a:endParaRPr lang="en-US" altLang="en-US" dirty="0"/>
          </a:p>
        </p:txBody>
      </p:sp>
    </p:spTree>
    <p:extLst>
      <p:ext uri="{BB962C8B-B14F-4D97-AF65-F5344CB8AC3E}">
        <p14:creationId xmlns:p14="http://schemas.microsoft.com/office/powerpoint/2010/main" val="318861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4"/>
          <p:cNvSpPr/>
          <p:nvPr/>
        </p:nvSpPr>
        <p:spPr>
          <a:xfrm>
            <a:off x="0" y="5010150"/>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730875"/>
            <a:ext cx="12196763"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7" name="Freeform 6"/>
          <p:cNvSpPr/>
          <p:nvPr/>
        </p:nvSpPr>
        <p:spPr>
          <a:xfrm>
            <a:off x="0" y="4973638"/>
            <a:ext cx="10233025"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3175" y="5695950"/>
            <a:ext cx="12195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6096000" y="609600"/>
            <a:ext cx="5181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901699" y="1527048"/>
            <a:ext cx="451104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407432D4-3F11-4A96-B76F-12602640435F}" type="datetimeFigureOut">
              <a:rPr/>
              <a:pPr>
                <a:defRPr/>
              </a:pPr>
              <a:t>7/1/2014</a:t>
            </a:fld>
            <a:endParaRPr dirty="0"/>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8E375FD5-E2C5-4951-84D0-D0827717F139}" type="slidenum">
              <a:rPr lang="en-US" altLang="en-US"/>
              <a:pPr>
                <a:defRPr/>
              </a:pPr>
              <a:t>‹#›</a:t>
            </a:fld>
            <a:endParaRPr lang="en-US" altLang="en-US" dirty="0"/>
          </a:p>
        </p:txBody>
      </p:sp>
    </p:spTree>
    <p:extLst>
      <p:ext uri="{BB962C8B-B14F-4D97-AF65-F5344CB8AC3E}">
        <p14:creationId xmlns:p14="http://schemas.microsoft.com/office/powerpoint/2010/main" val="272068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6" name="Freeform 5"/>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hangingPunct="1">
              <a:defRPr/>
            </a:pPr>
            <a:endParaRPr lang="en-US" dirty="0"/>
          </a:p>
        </p:txBody>
      </p:sp>
      <p:sp>
        <p:nvSpPr>
          <p:cNvPr id="7" name="Freeform 6"/>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6096000" y="609601"/>
            <a:ext cx="51816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4"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902209" y="1524000"/>
            <a:ext cx="4508500"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77DD27A3-0B34-4C2A-92B0-C97AA59B08D2}" type="datetimeFigureOut">
              <a:rPr/>
              <a:pPr>
                <a:defRPr/>
              </a:pPr>
              <a:t>7/1/2014</a:t>
            </a:fld>
            <a:endParaRPr dirty="0"/>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53DFC986-EF2C-48E4-B10F-3586BEEB3E61}" type="slidenum">
              <a:rPr lang="en-US" altLang="en-US"/>
              <a:pPr>
                <a:defRPr/>
              </a:pPr>
              <a:t>‹#›</a:t>
            </a:fld>
            <a:endParaRPr lang="en-US" altLang="en-US" dirty="0"/>
          </a:p>
        </p:txBody>
      </p:sp>
    </p:spTree>
    <p:extLst>
      <p:ext uri="{BB962C8B-B14F-4D97-AF65-F5344CB8AC3E}">
        <p14:creationId xmlns:p14="http://schemas.microsoft.com/office/powerpoint/2010/main" val="417856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914400" y="274638"/>
            <a:ext cx="103632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1030" name="Text Placeholder 2"/>
          <p:cNvSpPr>
            <a:spLocks noGrp="1"/>
          </p:cNvSpPr>
          <p:nvPr>
            <p:ph type="body" idx="1"/>
          </p:nvPr>
        </p:nvSpPr>
        <p:spPr bwMode="auto">
          <a:xfrm>
            <a:off x="914400" y="1600200"/>
            <a:ext cx="10363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534400" y="6416675"/>
            <a:ext cx="26416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pPr>
              <a:defRPr/>
            </a:pPr>
            <a:fld id="{25673C87-37D4-4EA2-8037-9F7E556088FE}" type="datetimeFigureOut">
              <a:rPr/>
              <a:pPr>
                <a:defRPr/>
              </a:pPr>
              <a:t>7/1/2014</a:t>
            </a:fld>
            <a:endParaRPr dirty="0"/>
          </a:p>
        </p:txBody>
      </p:sp>
      <p:sp>
        <p:nvSpPr>
          <p:cNvPr id="5" name="Footer Placeholder 4"/>
          <p:cNvSpPr>
            <a:spLocks noGrp="1"/>
          </p:cNvSpPr>
          <p:nvPr>
            <p:ph type="ftr" sz="quarter" idx="3"/>
          </p:nvPr>
        </p:nvSpPr>
        <p:spPr>
          <a:xfrm>
            <a:off x="304800" y="6416675"/>
            <a:ext cx="3860800" cy="365125"/>
          </a:xfrm>
          <a:prstGeom prst="rect">
            <a:avLst/>
          </a:prstGeom>
        </p:spPr>
        <p:txBody>
          <a:bodyPr vert="horz" lIns="0" tIns="45720" rIns="0" bIns="0" rtlCol="0" anchor="b" anchorCtr="0"/>
          <a:lstStyle>
            <a:lvl1pPr algn="l">
              <a:defRPr sz="900" cap="all" spc="110" baseline="0" dirty="0">
                <a:solidFill>
                  <a:srgbClr val="4D4D4D"/>
                </a:solidFill>
              </a:defRPr>
            </a:lvl1pPr>
          </a:lstStyle>
          <a:p>
            <a:pPr>
              <a:defRPr/>
            </a:pPr>
            <a:endParaRPr lang="en-US"/>
          </a:p>
        </p:txBody>
      </p:sp>
      <p:sp>
        <p:nvSpPr>
          <p:cNvPr id="6" name="Slide Number Placeholder 5"/>
          <p:cNvSpPr>
            <a:spLocks noGrp="1"/>
          </p:cNvSpPr>
          <p:nvPr>
            <p:ph type="sldNum" sz="quarter" idx="4"/>
          </p:nvPr>
        </p:nvSpPr>
        <p:spPr>
          <a:xfrm>
            <a:off x="11277600" y="6416675"/>
            <a:ext cx="609600" cy="365125"/>
          </a:xfrm>
          <a:prstGeom prst="rect">
            <a:avLst/>
          </a:prstGeom>
        </p:spPr>
        <p:txBody>
          <a:bodyPr vert="horz" lIns="0" tIns="45720" rIns="0" bIns="0" rtlCol="0" anchor="b" anchorCtr="0"/>
          <a:lstStyle>
            <a:lvl1pPr algn="r">
              <a:defRPr sz="1100" b="1" baseline="0" smtClean="0">
                <a:solidFill>
                  <a:srgbClr val="4D4D4D"/>
                </a:solidFill>
              </a:defRPr>
            </a:lvl1pPr>
          </a:lstStyle>
          <a:p>
            <a:pPr>
              <a:defRPr/>
            </a:pPr>
            <a:fld id="{5402008A-7503-4A04-A105-70C62A742562}" type="slidenum">
              <a:rPr lang="en-US" altLang="en-US"/>
              <a:pPr>
                <a:defRPr/>
              </a:pPr>
              <a:t>‹#›</a:t>
            </a:fld>
            <a:endParaRPr lang="en-US" altLang="en-US" dirty="0"/>
          </a:p>
        </p:txBody>
      </p:sp>
    </p:spTree>
  </p:cSld>
  <p:clrMap bg1="dk1" tx1="lt1" bg2="dk2" tx2="lt2" accent1="accent1" accent2="accent2" accent3="accent3" accent4="accent4" accent5="accent5" accent6="accent6" hlink="hlink" folHlink="folHlink"/>
  <p:sldLayoutIdLst>
    <p:sldLayoutId id="2147484308" r:id="rId1"/>
    <p:sldLayoutId id="2147484309" r:id="rId2"/>
    <p:sldLayoutId id="2147484310" r:id="rId3"/>
    <p:sldLayoutId id="2147484311" r:id="rId4"/>
    <p:sldLayoutId id="2147484312" r:id="rId5"/>
    <p:sldLayoutId id="2147484313" r:id="rId6"/>
    <p:sldLayoutId id="2147484314" r:id="rId7"/>
    <p:sldLayoutId id="2147484315" r:id="rId8"/>
    <p:sldLayoutId id="2147484316" r:id="rId9"/>
    <p:sldLayoutId id="2147484317" r:id="rId10"/>
    <p:sldLayoutId id="2147484318" r:id="rId11"/>
  </p:sldLayoutIdLst>
  <p:txStyles>
    <p:titleStyle>
      <a:lvl1pPr algn="l" rtl="0" fontAlgn="base">
        <a:spcBef>
          <a:spcPct val="0"/>
        </a:spcBef>
        <a:spcAft>
          <a:spcPct val="0"/>
        </a:spcAft>
        <a:defRPr sz="3600" kern="1200" cap="all">
          <a:solidFill>
            <a:schemeClr val="tx1"/>
          </a:solidFill>
          <a:latin typeface="+mj-lt"/>
          <a:ea typeface="+mj-ea"/>
          <a:cs typeface="+mj-cs"/>
        </a:defRPr>
      </a:lvl1pPr>
      <a:lvl2pPr algn="l" rtl="0" fontAlgn="base">
        <a:spcBef>
          <a:spcPct val="0"/>
        </a:spcBef>
        <a:spcAft>
          <a:spcPct val="0"/>
        </a:spcAft>
        <a:defRPr sz="3600">
          <a:solidFill>
            <a:schemeClr val="tx1"/>
          </a:solidFill>
          <a:latin typeface="Gill Sans MT" pitchFamily="34" charset="0"/>
        </a:defRPr>
      </a:lvl2pPr>
      <a:lvl3pPr algn="l" rtl="0" fontAlgn="base">
        <a:spcBef>
          <a:spcPct val="0"/>
        </a:spcBef>
        <a:spcAft>
          <a:spcPct val="0"/>
        </a:spcAft>
        <a:defRPr sz="3600">
          <a:solidFill>
            <a:schemeClr val="tx1"/>
          </a:solidFill>
          <a:latin typeface="Gill Sans MT" pitchFamily="34" charset="0"/>
        </a:defRPr>
      </a:lvl3pPr>
      <a:lvl4pPr algn="l" rtl="0" fontAlgn="base">
        <a:spcBef>
          <a:spcPct val="0"/>
        </a:spcBef>
        <a:spcAft>
          <a:spcPct val="0"/>
        </a:spcAft>
        <a:defRPr sz="3600">
          <a:solidFill>
            <a:schemeClr val="tx1"/>
          </a:solidFill>
          <a:latin typeface="Gill Sans MT" pitchFamily="34" charset="0"/>
        </a:defRPr>
      </a:lvl4pPr>
      <a:lvl5pPr algn="l" rtl="0" fontAlgn="base">
        <a:spcBef>
          <a:spcPct val="0"/>
        </a:spcBef>
        <a:spcAft>
          <a:spcPct val="0"/>
        </a:spcAft>
        <a:defRPr sz="3600">
          <a:solidFill>
            <a:schemeClr val="tx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fontAlgn="base">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fontAlgn="base">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fontAlgn="base">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fontAlgn="base">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muldoon@bethan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41338"/>
            <a:ext cx="9448800" cy="857250"/>
          </a:xfrm>
        </p:spPr>
        <p:txBody>
          <a:bodyPr/>
          <a:lstStyle/>
          <a:p>
            <a:pPr algn="ctr" fontAlgn="auto">
              <a:spcAft>
                <a:spcPts val="0"/>
              </a:spcAft>
              <a:defRPr/>
            </a:pPr>
            <a:r>
              <a:rPr lang="en-US" dirty="0" smtClean="0"/>
              <a:t>2014 WMSOA Spring Cracker Barrel</a:t>
            </a:r>
            <a:endParaRPr lang="en-US" dirty="0"/>
          </a:p>
        </p:txBody>
      </p:sp>
      <p:pic>
        <p:nvPicPr>
          <p:cNvPr id="10243" name="Picture 1" descr="WMSOA decal"/>
          <p:cNvPicPr>
            <a:picLocks noChangeAspect="1" noChangeArrowheads="1"/>
          </p:cNvPicPr>
          <p:nvPr/>
        </p:nvPicPr>
        <p:blipFill>
          <a:blip r:embed="rId2"/>
          <a:srcRect/>
          <a:stretch>
            <a:fillRect/>
          </a:stretch>
        </p:blipFill>
        <p:spPr bwMode="auto">
          <a:xfrm>
            <a:off x="4313238" y="2501900"/>
            <a:ext cx="3565525" cy="3565525"/>
          </a:xfrm>
          <a:prstGeom prst="rect">
            <a:avLst/>
          </a:prstGeom>
          <a:solidFill>
            <a:schemeClr val="tx1">
              <a:lumMod val="85000"/>
            </a:schemeClr>
          </a:solidFill>
          <a:ln>
            <a:noFill/>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1000" fill="hold"/>
                                        <p:tgtEl>
                                          <p:spTgt spid="10243"/>
                                        </p:tgtEl>
                                        <p:attrNameLst>
                                          <p:attrName>ppt_w</p:attrName>
                                        </p:attrNameLst>
                                      </p:cBhvr>
                                      <p:tavLst>
                                        <p:tav tm="0">
                                          <p:val>
                                            <p:fltVal val="0"/>
                                          </p:val>
                                        </p:tav>
                                        <p:tav tm="100000">
                                          <p:val>
                                            <p:strVal val="#ppt_w"/>
                                          </p:val>
                                        </p:tav>
                                      </p:tavLst>
                                    </p:anim>
                                    <p:anim calcmode="lin" valueType="num">
                                      <p:cBhvr>
                                        <p:cTn id="8" dur="1000" fill="hold"/>
                                        <p:tgtEl>
                                          <p:spTgt spid="10243"/>
                                        </p:tgtEl>
                                        <p:attrNameLst>
                                          <p:attrName>ppt_h</p:attrName>
                                        </p:attrNameLst>
                                      </p:cBhvr>
                                      <p:tavLst>
                                        <p:tav tm="0">
                                          <p:val>
                                            <p:fltVal val="0"/>
                                          </p:val>
                                        </p:tav>
                                        <p:tav tm="100000">
                                          <p:val>
                                            <p:strVal val="#ppt_h"/>
                                          </p:val>
                                        </p:tav>
                                      </p:tavLst>
                                    </p:anim>
                                    <p:anim calcmode="lin" valueType="num">
                                      <p:cBhvr>
                                        <p:cTn id="9" dur="1000" fill="hold"/>
                                        <p:tgtEl>
                                          <p:spTgt spid="10243"/>
                                        </p:tgtEl>
                                        <p:attrNameLst>
                                          <p:attrName>style.rotation</p:attrName>
                                        </p:attrNameLst>
                                      </p:cBhvr>
                                      <p:tavLst>
                                        <p:tav tm="0">
                                          <p:val>
                                            <p:fltVal val="90"/>
                                          </p:val>
                                        </p:tav>
                                        <p:tav tm="100000">
                                          <p:val>
                                            <p:fltVal val="0"/>
                                          </p:val>
                                        </p:tav>
                                      </p:tavLst>
                                    </p:anim>
                                    <p:animEffect transition="in" filter="fade">
                                      <p:cBhvr>
                                        <p:cTn id="10" dur="1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18435" name="Content Placeholder 2"/>
          <p:cNvSpPr>
            <a:spLocks noGrp="1"/>
          </p:cNvSpPr>
          <p:nvPr>
            <p:ph idx="1"/>
          </p:nvPr>
        </p:nvSpPr>
        <p:spPr>
          <a:xfrm>
            <a:off x="698500" y="1624013"/>
            <a:ext cx="10687050" cy="3673475"/>
          </a:xfrm>
        </p:spPr>
        <p:txBody>
          <a:bodyPr rtlCol="0">
            <a:noAutofit/>
          </a:bodyPr>
          <a:lstStyle/>
          <a:p>
            <a:pPr marL="0" indent="0" fontAlgn="auto">
              <a:spcAft>
                <a:spcPts val="0"/>
              </a:spcAft>
              <a:buFont typeface="Arial" charset="0"/>
              <a:buNone/>
              <a:defRPr/>
            </a:pPr>
            <a:r>
              <a:rPr lang="en-US" sz="3100" dirty="0" smtClean="0"/>
              <a:t> </a:t>
            </a:r>
            <a:r>
              <a:rPr lang="en-US" sz="2200" b="1" dirty="0" smtClean="0"/>
              <a:t>Game Suspension Policies </a:t>
            </a:r>
          </a:p>
          <a:p>
            <a:pPr indent="-274320" fontAlgn="auto">
              <a:spcAft>
                <a:spcPts val="0"/>
              </a:spcAft>
              <a:defRPr/>
            </a:pPr>
            <a:r>
              <a:rPr lang="en-US" sz="2200" b="1" dirty="0" smtClean="0"/>
              <a:t>INCLEMENT WEATHER</a:t>
            </a:r>
          </a:p>
          <a:p>
            <a:pPr indent="-274320" fontAlgn="auto">
              <a:spcAft>
                <a:spcPts val="0"/>
              </a:spcAft>
              <a:defRPr/>
            </a:pPr>
            <a:r>
              <a:rPr lang="en-US" sz="2200" dirty="0" smtClean="0"/>
              <a:t>When lightning is observed or thunder is heard, the contest must be suspended. The occurrence of lightning or thunder is not subject to interpretation or discussion — lightning is lightning; thunder is thunder.</a:t>
            </a:r>
            <a:endParaRPr lang="en-US" sz="2200" dirty="0"/>
          </a:p>
          <a:p>
            <a:pPr indent="-274320" fontAlgn="auto">
              <a:spcAft>
                <a:spcPts val="0"/>
              </a:spcAft>
              <a:defRPr/>
            </a:pPr>
            <a:r>
              <a:rPr lang="en-US" sz="2200" dirty="0" smtClean="0"/>
              <a:t>Severe weather in the form of rain or snow may make the field unplayable.</a:t>
            </a:r>
          </a:p>
          <a:p>
            <a:pPr indent="-274320" fontAlgn="auto">
              <a:spcAft>
                <a:spcPts val="0"/>
              </a:spcAft>
              <a:defRPr/>
            </a:pPr>
            <a:r>
              <a:rPr lang="en-US" sz="2200" dirty="0" smtClean="0"/>
              <a:t>When a contest is suspended, the home school administration shall attempt to arrange for the security of all participants.</a:t>
            </a:r>
          </a:p>
          <a:p>
            <a:pPr marL="0" indent="0" fontAlgn="auto">
              <a:spcAft>
                <a:spcPts val="0"/>
              </a:spcAft>
              <a:buFont typeface="Arial" charset="0"/>
              <a:buNone/>
              <a:defRPr/>
            </a:pPr>
            <a:endParaRPr lang="en-US" sz="2200" dirty="0" smtClean="0"/>
          </a:p>
          <a:p>
            <a:pPr marL="0" indent="0" fontAlgn="auto">
              <a:spcAft>
                <a:spcPts val="0"/>
              </a:spcAft>
              <a:buFont typeface="Arial" charset="0"/>
              <a:buNone/>
              <a:defRPr/>
            </a:pPr>
            <a:endParaRPr lang="en-US" sz="2200" dirty="0" smtClean="0"/>
          </a:p>
          <a:p>
            <a:pPr marL="0" indent="0" fontAlgn="auto">
              <a:spcAft>
                <a:spcPts val="0"/>
              </a:spcAft>
              <a:buFont typeface="Arial" charset="0"/>
              <a:buNone/>
              <a:defRPr/>
            </a:pPr>
            <a:r>
              <a:rPr lang="en-US" sz="2200" dirty="0" smtClean="0"/>
              <a:t>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endParaRPr lang="en-US" altLang="en-US" sz="2200" dirty="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18435" name="Content Placeholder 2"/>
          <p:cNvSpPr>
            <a:spLocks noGrp="1"/>
          </p:cNvSpPr>
          <p:nvPr>
            <p:ph idx="1"/>
          </p:nvPr>
        </p:nvSpPr>
        <p:spPr>
          <a:xfrm>
            <a:off x="698500" y="1720850"/>
            <a:ext cx="10579100" cy="3613150"/>
          </a:xfrm>
        </p:spPr>
        <p:txBody>
          <a:bodyPr rtlCol="0">
            <a:noAutofit/>
          </a:bodyPr>
          <a:lstStyle/>
          <a:p>
            <a:pPr marL="0" indent="0" fontAlgn="auto">
              <a:spcAft>
                <a:spcPts val="0"/>
              </a:spcAft>
              <a:buFont typeface="Arial" charset="0"/>
              <a:buNone/>
              <a:defRPr/>
            </a:pPr>
            <a:r>
              <a:rPr lang="en-US" sz="2200" dirty="0" smtClean="0"/>
              <a:t> </a:t>
            </a:r>
            <a:r>
              <a:rPr lang="en-US" sz="2200" b="1" dirty="0" smtClean="0"/>
              <a:t>Game Suspension Policies </a:t>
            </a:r>
          </a:p>
          <a:p>
            <a:pPr indent="-274320" fontAlgn="auto">
              <a:spcAft>
                <a:spcPts val="0"/>
              </a:spcAft>
              <a:defRPr/>
            </a:pPr>
            <a:r>
              <a:rPr lang="en-US" sz="2200" b="1" dirty="0" smtClean="0"/>
              <a:t>INCLEMENT WEATHER</a:t>
            </a:r>
          </a:p>
          <a:p>
            <a:pPr indent="-274320" fontAlgn="auto">
              <a:spcAft>
                <a:spcPts val="0"/>
              </a:spcAft>
              <a:defRPr/>
            </a:pPr>
            <a:r>
              <a:rPr lang="en-US" sz="2200" dirty="0" smtClean="0"/>
              <a:t>When lightning is observed or thunder is heard and the contest is suspended, contestants shall not return to the playing field until lightning has been absent from the local sky and thunder has not been heard for 30 minutes.</a:t>
            </a:r>
          </a:p>
          <a:p>
            <a:pPr indent="-274320" fontAlgn="auto">
              <a:spcAft>
                <a:spcPts val="0"/>
              </a:spcAft>
              <a:defRPr/>
            </a:pPr>
            <a:r>
              <a:rPr lang="en-US" sz="2200" dirty="0" smtClean="0"/>
              <a:t>If game is scheduled before 3 PM delay can be up to 3 hours. </a:t>
            </a:r>
          </a:p>
          <a:p>
            <a:pPr indent="-274320" fontAlgn="auto">
              <a:spcAft>
                <a:spcPts val="0"/>
              </a:spcAft>
              <a:defRPr/>
            </a:pPr>
            <a:r>
              <a:rPr lang="en-US" sz="2200" dirty="0" smtClean="0"/>
              <a:t>If game is scheduled after 3 PM delay can be up to 1 ½ hours</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indent="0" fontAlgn="auto">
              <a:spcAft>
                <a:spcPts val="0"/>
              </a:spcAft>
              <a:buFont typeface="Arial" charset="0"/>
              <a:buNone/>
              <a:defRPr/>
            </a:pPr>
            <a:endParaRPr lang="en-US" dirty="0" smtClean="0"/>
          </a:p>
          <a:p>
            <a:pPr marL="0" indent="0" fontAlgn="auto">
              <a:spcAft>
                <a:spcPts val="0"/>
              </a:spcAft>
              <a:buFont typeface="Arial" charset="0"/>
              <a:buNone/>
              <a:defRPr/>
            </a:pP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alt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19459" name="Content Placeholder 2"/>
          <p:cNvSpPr>
            <a:spLocks noGrp="1"/>
          </p:cNvSpPr>
          <p:nvPr>
            <p:ph idx="1"/>
          </p:nvPr>
        </p:nvSpPr>
        <p:spPr>
          <a:xfrm>
            <a:off x="914400" y="1841500"/>
            <a:ext cx="10363200" cy="3492500"/>
          </a:xfrm>
        </p:spPr>
        <p:txBody>
          <a:bodyPr rtlCol="0">
            <a:normAutofit/>
          </a:bodyPr>
          <a:lstStyle/>
          <a:p>
            <a:pPr marL="0" indent="0" fontAlgn="auto">
              <a:spcAft>
                <a:spcPts val="0"/>
              </a:spcAft>
              <a:buFont typeface="Arial" charset="0"/>
              <a:buNone/>
              <a:defRPr/>
            </a:pPr>
            <a:r>
              <a:rPr lang="en-US" altLang="en-US" sz="2200" b="1" dirty="0" smtClean="0"/>
              <a:t>Overtime Procedures</a:t>
            </a:r>
          </a:p>
          <a:p>
            <a:pPr indent="-274320" fontAlgn="auto">
              <a:spcAft>
                <a:spcPts val="0"/>
              </a:spcAft>
              <a:defRPr/>
            </a:pPr>
            <a:r>
              <a:rPr lang="en-US" altLang="en-US" sz="2200" b="1" dirty="0" smtClean="0"/>
              <a:t>Tournament</a:t>
            </a:r>
            <a:r>
              <a:rPr lang="en-US" altLang="en-US" sz="2200" dirty="0" smtClean="0"/>
              <a:t>: The required MHSAA tournament procedures are two full 10 minute overtimes with </a:t>
            </a:r>
            <a:r>
              <a:rPr lang="en-US" altLang="en-US" sz="2200" b="1" i="1" dirty="0" smtClean="0"/>
              <a:t>no golden goal conclusion </a:t>
            </a:r>
            <a:r>
              <a:rPr lang="en-US" altLang="en-US" sz="2200" dirty="0" smtClean="0"/>
              <a:t>(play full time regardless of score). </a:t>
            </a:r>
          </a:p>
          <a:p>
            <a:pPr indent="-274320" fontAlgn="auto">
              <a:spcAft>
                <a:spcPts val="0"/>
              </a:spcAft>
              <a:defRPr/>
            </a:pPr>
            <a:r>
              <a:rPr lang="en-US" altLang="en-US" sz="2200" dirty="0" smtClean="0"/>
              <a:t>Coin toss to determine side of the field and kick-off. (5-minutes)</a:t>
            </a:r>
          </a:p>
          <a:p>
            <a:pPr indent="-274320" fontAlgn="auto">
              <a:spcAft>
                <a:spcPts val="0"/>
              </a:spcAft>
              <a:defRPr/>
            </a:pPr>
            <a:r>
              <a:rPr lang="en-US" altLang="en-US" sz="2200" dirty="0" smtClean="0"/>
              <a:t>Teams shall change ends (2-minutes) of the field at the conclusion of the first overtime.</a:t>
            </a:r>
          </a:p>
          <a:p>
            <a:pPr indent="-274320" fontAlgn="auto">
              <a:spcAft>
                <a:spcPts val="0"/>
              </a:spcAft>
              <a:defRPr/>
            </a:pPr>
            <a:r>
              <a:rPr lang="en-US" altLang="en-US" sz="2200" dirty="0" smtClean="0"/>
              <a:t>If still tied at the end of the second full 10-minute overtime, the shootout (penalty kick) process is used.</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18435" name="Content Placeholder 2"/>
          <p:cNvSpPr>
            <a:spLocks noGrp="1"/>
          </p:cNvSpPr>
          <p:nvPr>
            <p:ph idx="1"/>
          </p:nvPr>
        </p:nvSpPr>
        <p:spPr>
          <a:xfrm>
            <a:off x="673100" y="2206625"/>
            <a:ext cx="10820400" cy="4024313"/>
          </a:xfrm>
        </p:spPr>
        <p:txBody>
          <a:bodyPr rtlCol="0">
            <a:normAutofit/>
          </a:bodyPr>
          <a:lstStyle/>
          <a:p>
            <a:pPr marL="0" indent="0" fontAlgn="auto">
              <a:spcAft>
                <a:spcPts val="0"/>
              </a:spcAft>
              <a:buFont typeface="Arial" charset="0"/>
              <a:buNone/>
              <a:defRPr/>
            </a:pPr>
            <a:r>
              <a:rPr lang="en-US" sz="2200" b="1" dirty="0"/>
              <a:t>If the score still remains tied, all coaches, officials and team captains shall assemble at the halfway line to review the procedure as outlined below</a:t>
            </a:r>
            <a:r>
              <a:rPr lang="en-US" sz="2200" dirty="0"/>
              <a:t>: </a:t>
            </a:r>
          </a:p>
          <a:p>
            <a:pPr indent="-274320" fontAlgn="auto">
              <a:spcAft>
                <a:spcPts val="0"/>
              </a:spcAft>
              <a:defRPr/>
            </a:pPr>
            <a:r>
              <a:rPr lang="en-US" sz="2200" dirty="0" smtClean="0"/>
              <a:t>The </a:t>
            </a:r>
            <a:r>
              <a:rPr lang="en-US" sz="2200" dirty="0"/>
              <a:t>referee shall choose the goal at which all shots from the penalty mark shall be taken. Only officials and players taking kicks shall be on the field. </a:t>
            </a:r>
          </a:p>
          <a:p>
            <a:pPr indent="-274320" fontAlgn="auto">
              <a:spcAft>
                <a:spcPts val="0"/>
              </a:spcAft>
              <a:defRPr/>
            </a:pPr>
            <a:r>
              <a:rPr lang="en-US" sz="2200" dirty="0" smtClean="0"/>
              <a:t>Each </a:t>
            </a:r>
            <a:r>
              <a:rPr lang="en-US" sz="2200" dirty="0"/>
              <a:t>coach will select any five players, including the goalkeeper, on or off the field (except those who may have been disqualified) to take the shots. </a:t>
            </a:r>
          </a:p>
          <a:p>
            <a:pPr indent="-274320" fontAlgn="auto">
              <a:spcAft>
                <a:spcPts val="0"/>
              </a:spcAft>
              <a:defRPr/>
            </a:pPr>
            <a:r>
              <a:rPr lang="en-US" sz="2200" dirty="0" smtClean="0"/>
              <a:t>A </a:t>
            </a:r>
            <a:r>
              <a:rPr lang="en-US" sz="2200" dirty="0"/>
              <a:t>coin toss shall be held. The team winning the toss shall have the choice of kicking first or second. </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18435" name="Content Placeholder 2"/>
          <p:cNvSpPr>
            <a:spLocks noGrp="1"/>
          </p:cNvSpPr>
          <p:nvPr>
            <p:ph idx="1"/>
          </p:nvPr>
        </p:nvSpPr>
        <p:spPr>
          <a:xfrm>
            <a:off x="673100" y="2181225"/>
            <a:ext cx="10820400" cy="4024313"/>
          </a:xfrm>
        </p:spPr>
        <p:txBody>
          <a:bodyPr rtlCol="0">
            <a:normAutofit/>
          </a:bodyPr>
          <a:lstStyle/>
          <a:p>
            <a:pPr indent="-274320" fontAlgn="auto">
              <a:spcAft>
                <a:spcPts val="0"/>
              </a:spcAft>
              <a:defRPr/>
            </a:pPr>
            <a:r>
              <a:rPr lang="en-US" dirty="0" smtClean="0"/>
              <a:t>Teams will alternate kickers. There is no follow-up on the kick. </a:t>
            </a:r>
          </a:p>
          <a:p>
            <a:pPr indent="-274320" fontAlgn="auto">
              <a:spcAft>
                <a:spcPts val="0"/>
              </a:spcAft>
              <a:defRPr/>
            </a:pPr>
            <a:r>
              <a:rPr lang="en-US" dirty="0" smtClean="0"/>
              <a:t>The defending team may change the goal keeper prior to each/any penalty kick. </a:t>
            </a:r>
          </a:p>
          <a:p>
            <a:pPr indent="-274320" fontAlgn="auto">
              <a:spcAft>
                <a:spcPts val="0"/>
              </a:spcAft>
              <a:defRPr/>
            </a:pPr>
            <a:r>
              <a:rPr lang="en-US" dirty="0" smtClean="0"/>
              <a:t>Following five kicks for each team, the team scoring on the greatest number of these kicks shall be declared the winner. </a:t>
            </a:r>
          </a:p>
          <a:p>
            <a:pPr indent="-274320" fontAlgn="auto">
              <a:spcAft>
                <a:spcPts val="0"/>
              </a:spcAft>
              <a:defRPr/>
            </a:pPr>
            <a:r>
              <a:rPr lang="en-US" dirty="0" smtClean="0"/>
              <a:t>Add one goal to the winning team score and credit the team with a victory. An asterisk (*) may be placed by the team advancing to indicate the advancement was the result of a tie breaker system. </a:t>
            </a:r>
            <a:endParaRPr lang="en-US" altLang="en-US" dirty="0" smtClean="0"/>
          </a:p>
          <a:p>
            <a:pPr marL="0" indent="0" fontAlgn="auto">
              <a:spcAft>
                <a:spcPts val="0"/>
              </a:spcAft>
              <a:buFont typeface="Arial" charset="0"/>
              <a:buNone/>
              <a:defRPr/>
            </a:pPr>
            <a:endParaRPr lang="en-US"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18435" name="Content Placeholder 2"/>
          <p:cNvSpPr>
            <a:spLocks noGrp="1"/>
          </p:cNvSpPr>
          <p:nvPr>
            <p:ph idx="1"/>
          </p:nvPr>
        </p:nvSpPr>
        <p:spPr>
          <a:xfrm>
            <a:off x="673100" y="2085975"/>
            <a:ext cx="10820400" cy="4024313"/>
          </a:xfrm>
        </p:spPr>
        <p:txBody>
          <a:bodyPr rtlCol="0">
            <a:normAutofit/>
          </a:bodyPr>
          <a:lstStyle/>
          <a:p>
            <a:pPr marL="0" indent="0" fontAlgn="auto">
              <a:spcAft>
                <a:spcPts val="0"/>
              </a:spcAft>
              <a:buFont typeface="Arial" charset="0"/>
              <a:buNone/>
              <a:defRPr/>
            </a:pPr>
            <a:r>
              <a:rPr lang="en-US" b="1" dirty="0"/>
              <a:t>If score remains tied after each team has had five shots from the penalty mark: </a:t>
            </a:r>
          </a:p>
          <a:p>
            <a:pPr indent="-274320" fontAlgn="auto">
              <a:spcAft>
                <a:spcPts val="0"/>
              </a:spcAft>
              <a:defRPr/>
            </a:pPr>
            <a:r>
              <a:rPr lang="en-US" dirty="0"/>
              <a:t>a) Each coach will select five </a:t>
            </a:r>
            <a:r>
              <a:rPr lang="en-US" b="1" dirty="0"/>
              <a:t>different</a:t>
            </a:r>
            <a:r>
              <a:rPr lang="en-US" dirty="0"/>
              <a:t> players than the first five who already have kicked to take the shots in a sudden victory situation, wherein if one team scores and the other team does not score, the game is ended without more kicks being taken. </a:t>
            </a:r>
          </a:p>
          <a:p>
            <a:pPr indent="-274320" fontAlgn="auto">
              <a:spcAft>
                <a:spcPts val="0"/>
              </a:spcAft>
              <a:defRPr/>
            </a:pPr>
            <a:r>
              <a:rPr lang="en-US" dirty="0"/>
              <a:t>b) If the score remains tied, continue the sudden victory kicks with the coach selecting any five players (except disqualified players) to take the next set of alternating kicks. If a tie still remains, repeat </a:t>
            </a:r>
            <a:r>
              <a:rPr lang="en-US" b="1" dirty="0" smtClean="0"/>
              <a:t>a)</a:t>
            </a:r>
            <a:r>
              <a:rPr lang="en-US" dirty="0" smtClean="0"/>
              <a:t> until </a:t>
            </a:r>
            <a:r>
              <a:rPr lang="en-US" dirty="0"/>
              <a:t>a winner is determined. </a:t>
            </a:r>
          </a:p>
          <a:p>
            <a:pPr marL="0" indent="0" fontAlgn="auto">
              <a:spcAft>
                <a:spcPts val="0"/>
              </a:spcAft>
              <a:buFont typeface="Arial" charset="0"/>
              <a:buNone/>
              <a:defRPr/>
            </a:pPr>
            <a:endParaRPr lang="en-US"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28675" name="Content Placeholder 2"/>
          <p:cNvSpPr>
            <a:spLocks noGrp="1"/>
          </p:cNvSpPr>
          <p:nvPr>
            <p:ph idx="1"/>
          </p:nvPr>
        </p:nvSpPr>
        <p:spPr>
          <a:xfrm>
            <a:off x="673100" y="1816100"/>
            <a:ext cx="10820400" cy="4294188"/>
          </a:xfrm>
        </p:spPr>
        <p:txBody>
          <a:bodyPr/>
          <a:lstStyle/>
          <a:p>
            <a:r>
              <a:rPr lang="en-US" altLang="en-US" b="1" smtClean="0"/>
              <a:t>Referee Team</a:t>
            </a:r>
          </a:p>
          <a:p>
            <a:pPr lvl="1"/>
            <a:r>
              <a:rPr lang="en-US" altLang="en-US" sz="2200" smtClean="0"/>
              <a:t>Decide which end of the field to take the kicks- take into consideration different factors</a:t>
            </a:r>
          </a:p>
          <a:p>
            <a:pPr lvl="2"/>
            <a:r>
              <a:rPr lang="en-US" altLang="en-US" sz="2200" smtClean="0"/>
              <a:t>Weather- Wind, sun, rain</a:t>
            </a:r>
          </a:p>
          <a:p>
            <a:pPr lvl="2"/>
            <a:r>
              <a:rPr lang="en-US" altLang="en-US" sz="2200" smtClean="0"/>
              <a:t>Goal mouth</a:t>
            </a:r>
          </a:p>
          <a:p>
            <a:pPr lvl="2"/>
            <a:r>
              <a:rPr lang="en-US" altLang="en-US" sz="2200" smtClean="0"/>
              <a:t>Fans/Spectators</a:t>
            </a:r>
          </a:p>
          <a:p>
            <a:pPr lvl="1"/>
            <a:r>
              <a:rPr lang="en-US" altLang="en-US" sz="2200" smtClean="0"/>
              <a:t>Review the Referee &amp; Assistant Referees duties </a:t>
            </a:r>
          </a:p>
          <a:p>
            <a:pPr lvl="2"/>
            <a:r>
              <a:rPr lang="en-US" altLang="en-US" sz="2200" smtClean="0"/>
              <a:t>Goal judge</a:t>
            </a:r>
          </a:p>
          <a:p>
            <a:pPr lvl="2"/>
            <a:r>
              <a:rPr lang="en-US" altLang="en-US" sz="2200" smtClean="0"/>
              <a:t>Where to stand, how &amp; what to signal</a:t>
            </a:r>
          </a:p>
          <a:p>
            <a:pPr lvl="2"/>
            <a:r>
              <a:rPr lang="en-US" altLang="en-US" sz="2200" smtClean="0"/>
              <a:t>Who needs to write?</a:t>
            </a:r>
          </a:p>
          <a:p>
            <a:pPr lvl="2"/>
            <a:endParaRPr lang="en-US" altLang="en-US" sz="2000" smtClean="0"/>
          </a:p>
          <a:p>
            <a:pPr lvl="1"/>
            <a:endParaRPr lang="en-US" altLang="en-US"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255588"/>
            <a:ext cx="11182350" cy="1293812"/>
          </a:xfrm>
        </p:spPr>
        <p:txBody>
          <a:bodyPr/>
          <a:lstStyle/>
          <a:p>
            <a:pPr fontAlgn="auto">
              <a:spcAft>
                <a:spcPts val="0"/>
              </a:spcAft>
              <a:defRPr/>
            </a:pPr>
            <a:r>
              <a:rPr lang="en-US" dirty="0"/>
              <a:t>5</a:t>
            </a:r>
            <a:r>
              <a:rPr lang="en-US" dirty="0" smtClean="0"/>
              <a:t>. Situational Review: Time Wasting- Nick 	 </a:t>
            </a:r>
            <a:endParaRPr lang="en-US" dirty="0"/>
          </a:p>
        </p:txBody>
      </p:sp>
      <p:sp>
        <p:nvSpPr>
          <p:cNvPr id="29699" name="Content Placeholder 2"/>
          <p:cNvSpPr>
            <a:spLocks noGrp="1"/>
          </p:cNvSpPr>
          <p:nvPr>
            <p:ph idx="1"/>
          </p:nvPr>
        </p:nvSpPr>
        <p:spPr>
          <a:xfrm>
            <a:off x="914400" y="1600200"/>
            <a:ext cx="10363200" cy="3733800"/>
          </a:xfrm>
        </p:spPr>
        <p:txBody>
          <a:bodyPr/>
          <a:lstStyle/>
          <a:p>
            <a:r>
              <a:rPr lang="en-US" altLang="en-US" sz="2200" smtClean="0"/>
              <a:t>Identify</a:t>
            </a:r>
          </a:p>
          <a:p>
            <a:pPr lvl="1"/>
            <a:r>
              <a:rPr lang="en-US" altLang="en-US" sz="2200" smtClean="0"/>
              <a:t>Standing in front of the ball</a:t>
            </a:r>
          </a:p>
          <a:p>
            <a:pPr lvl="1"/>
            <a:r>
              <a:rPr lang="en-US" altLang="en-US" sz="2200" smtClean="0"/>
              <a:t>Talking a long time to sub/subbing at every stoppage</a:t>
            </a:r>
          </a:p>
          <a:p>
            <a:pPr lvl="1"/>
            <a:r>
              <a:rPr lang="en-US" altLang="en-US" sz="2200" smtClean="0"/>
              <a:t>Walking very slowly to get the ball</a:t>
            </a:r>
          </a:p>
          <a:p>
            <a:r>
              <a:rPr lang="en-US" altLang="en-US" sz="2200" smtClean="0"/>
              <a:t>Preventative/ Proactive </a:t>
            </a:r>
          </a:p>
          <a:p>
            <a:pPr lvl="1"/>
            <a:r>
              <a:rPr lang="en-US" altLang="en-US" sz="2200" smtClean="0"/>
              <a:t>Communicate to the players to speed up</a:t>
            </a:r>
          </a:p>
          <a:p>
            <a:pPr lvl="1"/>
            <a:r>
              <a:rPr lang="en-US" altLang="en-US" sz="2200" smtClean="0"/>
              <a:t>Stop clock</a:t>
            </a:r>
          </a:p>
          <a:p>
            <a:pPr lvl="1"/>
            <a:r>
              <a:rPr lang="en-US" altLang="en-US" sz="2200" smtClean="0"/>
              <a:t>If it keeps persisting- yellow card</a:t>
            </a:r>
          </a:p>
          <a:p>
            <a:pPr lvl="1"/>
            <a:endParaRPr lang="en-US" altLang="en-US" sz="2600"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255588"/>
            <a:ext cx="11182350" cy="1293812"/>
          </a:xfrm>
        </p:spPr>
        <p:txBody>
          <a:bodyPr/>
          <a:lstStyle/>
          <a:p>
            <a:pPr fontAlgn="auto">
              <a:spcAft>
                <a:spcPts val="0"/>
              </a:spcAft>
              <a:defRPr/>
            </a:pPr>
            <a:r>
              <a:rPr lang="en-US" dirty="0" smtClean="0"/>
              <a:t>6. Skill Review: Communication- Nick		 </a:t>
            </a:r>
            <a:endParaRPr lang="en-US" dirty="0"/>
          </a:p>
        </p:txBody>
      </p:sp>
      <p:sp>
        <p:nvSpPr>
          <p:cNvPr id="25603" name="Content Placeholder 2"/>
          <p:cNvSpPr>
            <a:spLocks noGrp="1"/>
          </p:cNvSpPr>
          <p:nvPr>
            <p:ph idx="1"/>
          </p:nvPr>
        </p:nvSpPr>
        <p:spPr>
          <a:xfrm>
            <a:off x="914400" y="1600200"/>
            <a:ext cx="10363200" cy="3733800"/>
          </a:xfrm>
        </p:spPr>
        <p:txBody>
          <a:bodyPr rtlCol="0">
            <a:normAutofit lnSpcReduction="10000"/>
          </a:bodyPr>
          <a:lstStyle/>
          <a:p>
            <a:pPr indent="-274320" fontAlgn="auto">
              <a:spcAft>
                <a:spcPts val="0"/>
              </a:spcAft>
              <a:defRPr/>
            </a:pPr>
            <a:r>
              <a:rPr lang="en-US" altLang="en-US" b="1" dirty="0" smtClean="0"/>
              <a:t>Pregame</a:t>
            </a:r>
          </a:p>
          <a:p>
            <a:pPr lvl="1" indent="-274320" fontAlgn="auto">
              <a:spcAft>
                <a:spcPts val="0"/>
              </a:spcAft>
              <a:defRPr/>
            </a:pPr>
            <a:r>
              <a:rPr lang="en-US" altLang="en-US" sz="2200" dirty="0" smtClean="0"/>
              <a:t>AR Responsibilities (For some tournament games 4</a:t>
            </a:r>
            <a:r>
              <a:rPr lang="en-US" altLang="en-US" sz="2200" baseline="30000" dirty="0" smtClean="0"/>
              <a:t>th</a:t>
            </a:r>
            <a:r>
              <a:rPr lang="en-US" altLang="en-US" sz="2200" dirty="0" smtClean="0"/>
              <a:t> official)</a:t>
            </a:r>
          </a:p>
          <a:p>
            <a:pPr lvl="2" indent="-274320" fontAlgn="auto">
              <a:spcAft>
                <a:spcPts val="0"/>
              </a:spcAft>
              <a:defRPr/>
            </a:pPr>
            <a:r>
              <a:rPr lang="en-US" altLang="en-US" sz="2200" dirty="0" smtClean="0"/>
              <a:t>Signals</a:t>
            </a:r>
          </a:p>
          <a:p>
            <a:pPr lvl="2" indent="-274320" fontAlgn="auto">
              <a:spcAft>
                <a:spcPts val="0"/>
              </a:spcAft>
              <a:defRPr/>
            </a:pPr>
            <a:r>
              <a:rPr lang="en-US" altLang="en-US" sz="2200" dirty="0" smtClean="0"/>
              <a:t>PK’s</a:t>
            </a:r>
          </a:p>
          <a:p>
            <a:pPr lvl="2" indent="-274320" fontAlgn="auto">
              <a:spcAft>
                <a:spcPts val="0"/>
              </a:spcAft>
              <a:defRPr/>
            </a:pPr>
            <a:r>
              <a:rPr lang="en-US" altLang="en-US" sz="2200" dirty="0" smtClean="0"/>
              <a:t>Sub’s</a:t>
            </a:r>
          </a:p>
          <a:p>
            <a:pPr lvl="2" indent="-274320" fontAlgn="auto">
              <a:spcAft>
                <a:spcPts val="0"/>
              </a:spcAft>
              <a:defRPr/>
            </a:pPr>
            <a:r>
              <a:rPr lang="en-US" altLang="en-US" sz="2200" dirty="0" smtClean="0"/>
              <a:t>Technical Area (Bench &amp; Coaches)</a:t>
            </a:r>
          </a:p>
          <a:p>
            <a:pPr lvl="1" indent="-274320" fontAlgn="auto">
              <a:spcAft>
                <a:spcPts val="0"/>
              </a:spcAft>
              <a:defRPr/>
            </a:pPr>
            <a:r>
              <a:rPr lang="en-US" altLang="en-US" sz="2200" dirty="0" smtClean="0"/>
              <a:t>Share team information</a:t>
            </a:r>
          </a:p>
          <a:p>
            <a:pPr lvl="2" indent="-274320" fontAlgn="auto">
              <a:spcAft>
                <a:spcPts val="0"/>
              </a:spcAft>
              <a:defRPr/>
            </a:pPr>
            <a:r>
              <a:rPr lang="en-US" altLang="en-US" sz="2200" dirty="0" smtClean="0"/>
              <a:t>Key players (good &amp; bad)</a:t>
            </a:r>
          </a:p>
          <a:p>
            <a:pPr lvl="2" indent="-274320" fontAlgn="auto">
              <a:spcAft>
                <a:spcPts val="0"/>
              </a:spcAft>
              <a:defRPr/>
            </a:pPr>
            <a:r>
              <a:rPr lang="en-US" altLang="en-US" sz="2200" dirty="0" smtClean="0"/>
              <a:t>Style of play</a:t>
            </a:r>
          </a:p>
          <a:p>
            <a:pPr lvl="2" indent="-274320" fontAlgn="auto">
              <a:spcAft>
                <a:spcPts val="0"/>
              </a:spcAft>
              <a:defRPr/>
            </a:pPr>
            <a:endParaRPr lang="en-US" altLang="en-US" sz="2200" dirty="0" smtClean="0"/>
          </a:p>
          <a:p>
            <a:pPr lvl="1" indent="-274320" fontAlgn="auto">
              <a:spcAft>
                <a:spcPts val="0"/>
              </a:spcAft>
              <a:defRPr/>
            </a:pPr>
            <a:endParaRPr lang="en-US" altLang="en-US" dirty="0" smtClean="0"/>
          </a:p>
          <a:p>
            <a:pPr indent="-274320" fontAlgn="auto">
              <a:spcAft>
                <a:spcPts val="0"/>
              </a:spcAft>
              <a:defRPr/>
            </a:pPr>
            <a:endParaRPr lang="en-US" altLang="en-US" sz="2400" dirty="0"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255588"/>
            <a:ext cx="11182350" cy="1293812"/>
          </a:xfrm>
        </p:spPr>
        <p:txBody>
          <a:bodyPr/>
          <a:lstStyle/>
          <a:p>
            <a:pPr fontAlgn="auto">
              <a:spcAft>
                <a:spcPts val="0"/>
              </a:spcAft>
              <a:defRPr/>
            </a:pPr>
            <a:r>
              <a:rPr lang="en-US" dirty="0" smtClean="0"/>
              <a:t>6. Skill Review: Communication		 </a:t>
            </a:r>
            <a:endParaRPr lang="en-US" dirty="0"/>
          </a:p>
        </p:txBody>
      </p:sp>
      <p:sp>
        <p:nvSpPr>
          <p:cNvPr id="31747" name="Content Placeholder 2"/>
          <p:cNvSpPr>
            <a:spLocks noGrp="1"/>
          </p:cNvSpPr>
          <p:nvPr>
            <p:ph idx="1"/>
          </p:nvPr>
        </p:nvSpPr>
        <p:spPr>
          <a:xfrm>
            <a:off x="685800" y="1479550"/>
            <a:ext cx="10820400" cy="4738688"/>
          </a:xfrm>
        </p:spPr>
        <p:txBody>
          <a:bodyPr/>
          <a:lstStyle/>
          <a:p>
            <a:r>
              <a:rPr lang="en-US" altLang="en-US" sz="2200" b="1" smtClean="0"/>
              <a:t>Types of communication</a:t>
            </a:r>
          </a:p>
          <a:p>
            <a:pPr lvl="1"/>
            <a:r>
              <a:rPr lang="en-US" altLang="en-US" sz="2200" smtClean="0"/>
              <a:t>Whistle</a:t>
            </a:r>
          </a:p>
          <a:p>
            <a:pPr lvl="1"/>
            <a:r>
              <a:rPr lang="en-US" altLang="en-US" sz="2200" smtClean="0"/>
              <a:t>Flag</a:t>
            </a:r>
          </a:p>
          <a:p>
            <a:pPr lvl="1"/>
            <a:r>
              <a:rPr lang="en-US" altLang="en-US" sz="2200" smtClean="0"/>
              <a:t>Hand Signals</a:t>
            </a:r>
          </a:p>
          <a:p>
            <a:pPr lvl="1"/>
            <a:r>
              <a:rPr lang="en-US" altLang="en-US" sz="2200" smtClean="0"/>
              <a:t>Voice</a:t>
            </a:r>
          </a:p>
          <a:p>
            <a:pPr lvl="1"/>
            <a:r>
              <a:rPr lang="en-US" altLang="en-US" sz="2200" smtClean="0"/>
              <a:t>Eye Contact</a:t>
            </a:r>
          </a:p>
          <a:p>
            <a:pPr lvl="1"/>
            <a:r>
              <a:rPr lang="en-US" altLang="en-US" sz="2200" smtClean="0"/>
              <a:t>“Soft” Signals</a:t>
            </a:r>
          </a:p>
          <a:p>
            <a:r>
              <a:rPr lang="en-US" altLang="en-US" sz="2200" smtClean="0"/>
              <a:t>Communication shows teamwork!</a:t>
            </a:r>
          </a:p>
          <a:p>
            <a:endParaRPr lang="en-US" altLang="en-US" sz="2600" smtClean="0"/>
          </a:p>
          <a:p>
            <a:pPr lvl="1"/>
            <a:endParaRPr lang="en-US" altLang="en-US" sz="240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3588"/>
            <a:ext cx="10820400" cy="1293812"/>
          </a:xfrm>
        </p:spPr>
        <p:txBody>
          <a:bodyPr/>
          <a:lstStyle/>
          <a:p>
            <a:pPr fontAlgn="auto">
              <a:spcAft>
                <a:spcPts val="0"/>
              </a:spcAft>
              <a:defRPr/>
            </a:pPr>
            <a:r>
              <a:rPr lang="en-US" dirty="0" smtClean="0">
                <a:ea typeface="Calibri" pitchFamily="34" charset="0"/>
                <a:cs typeface="Times New Roman" pitchFamily="18" charset="0"/>
              </a:rPr>
              <a:t>1. Meeting Agenda</a:t>
            </a:r>
            <a:r>
              <a:rPr lang="en-US" dirty="0">
                <a:ea typeface="Calibri" pitchFamily="34" charset="0"/>
                <a:cs typeface="Times New Roman" pitchFamily="18" charset="0"/>
              </a:rPr>
              <a:t/>
            </a:r>
            <a:br>
              <a:rPr lang="en-US" dirty="0">
                <a:ea typeface="Calibri" pitchFamily="34" charset="0"/>
                <a:cs typeface="Times New Roman" pitchFamily="18" charset="0"/>
              </a:rPr>
            </a:br>
            <a:endParaRPr lang="en-US" dirty="0"/>
          </a:p>
        </p:txBody>
      </p:sp>
      <p:sp>
        <p:nvSpPr>
          <p:cNvPr id="14339" name="Content Placeholder 2"/>
          <p:cNvSpPr>
            <a:spLocks noGrp="1"/>
          </p:cNvSpPr>
          <p:nvPr>
            <p:ph idx="1"/>
          </p:nvPr>
        </p:nvSpPr>
        <p:spPr>
          <a:xfrm>
            <a:off x="661988" y="2170113"/>
            <a:ext cx="10820400" cy="4024312"/>
          </a:xfrm>
        </p:spPr>
        <p:txBody>
          <a:bodyPr/>
          <a:lstStyle/>
          <a:p>
            <a:r>
              <a:rPr lang="en-US" altLang="en-US" sz="2200" smtClean="0"/>
              <a:t>News from WMSOA</a:t>
            </a:r>
          </a:p>
          <a:p>
            <a:r>
              <a:rPr lang="en-US" altLang="en-US" sz="2200" smtClean="0"/>
              <a:t>News from the Pitch</a:t>
            </a:r>
          </a:p>
          <a:p>
            <a:r>
              <a:rPr lang="en-US" altLang="en-US" sz="2200" smtClean="0"/>
              <a:t>MHSAA Tournament Review</a:t>
            </a:r>
          </a:p>
          <a:p>
            <a:r>
              <a:rPr lang="en-US" altLang="en-US" sz="2200" smtClean="0"/>
              <a:t>Situational Review</a:t>
            </a:r>
          </a:p>
          <a:p>
            <a:r>
              <a:rPr lang="en-US" altLang="en-US" sz="2200" smtClean="0"/>
              <a:t>Skills Training- Communication</a:t>
            </a:r>
          </a:p>
          <a:p>
            <a:r>
              <a:rPr lang="en-US" altLang="en-US" sz="2200" smtClean="0"/>
              <a:t>USA Scarf giveaway </a:t>
            </a:r>
          </a:p>
          <a:p>
            <a:endParaRPr lang="en-US" altLang="en-US" sz="3200"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1338" y="800100"/>
            <a:ext cx="10820400" cy="1293813"/>
          </a:xfrm>
        </p:spPr>
        <p:txBody>
          <a:bodyPr/>
          <a:lstStyle/>
          <a:p>
            <a:pPr fontAlgn="auto">
              <a:spcAft>
                <a:spcPts val="0"/>
              </a:spcAft>
              <a:defRPr/>
            </a:pPr>
            <a:r>
              <a:rPr lang="en-US" dirty="0" smtClean="0"/>
              <a:t>7. Situation discussion: Time Permitting-All</a:t>
            </a:r>
            <a:endParaRPr lang="en-US" dirty="0"/>
          </a:p>
        </p:txBody>
      </p:sp>
      <p:sp>
        <p:nvSpPr>
          <p:cNvPr id="44035" name="Content Placeholder 4"/>
          <p:cNvSpPr>
            <a:spLocks noGrp="1"/>
          </p:cNvSpPr>
          <p:nvPr>
            <p:ph idx="1"/>
          </p:nvPr>
        </p:nvSpPr>
        <p:spPr>
          <a:xfrm>
            <a:off x="914400" y="2178050"/>
            <a:ext cx="10363200" cy="3155950"/>
          </a:xfrm>
        </p:spPr>
        <p:txBody>
          <a:bodyPr/>
          <a:lstStyle/>
          <a:p>
            <a:r>
              <a:rPr lang="en-US" altLang="en-US" sz="2400" smtClean="0"/>
              <a:t>Any situation that anyone wants to share for discussion</a:t>
            </a:r>
          </a:p>
          <a:p>
            <a:endParaRPr lang="en-US" altLang="en-US" sz="3200" smtClean="0"/>
          </a:p>
          <a:p>
            <a:endParaRPr lang="en-US" altLang="en-US" sz="320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88" y="763588"/>
            <a:ext cx="10856912" cy="1293812"/>
          </a:xfrm>
        </p:spPr>
        <p:txBody>
          <a:bodyPr/>
          <a:lstStyle/>
          <a:p>
            <a:pPr algn="ctr" fontAlgn="auto">
              <a:spcAft>
                <a:spcPts val="0"/>
              </a:spcAft>
              <a:defRPr/>
            </a:pPr>
            <a:r>
              <a:rPr lang="en-US" sz="4800" dirty="0" smtClean="0"/>
              <a:t>Scarf Raffle</a:t>
            </a:r>
            <a:endParaRPr lang="en-US" sz="4800" dirty="0"/>
          </a:p>
        </p:txBody>
      </p:sp>
      <p:pic>
        <p:nvPicPr>
          <p:cNvPr id="3379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6775" y="2433638"/>
            <a:ext cx="48768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375" y="2768600"/>
            <a:ext cx="57229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3588"/>
            <a:ext cx="10820400" cy="1293812"/>
          </a:xfrm>
        </p:spPr>
        <p:txBody>
          <a:bodyPr/>
          <a:lstStyle/>
          <a:p>
            <a:pPr fontAlgn="auto">
              <a:spcAft>
                <a:spcPts val="0"/>
              </a:spcAft>
              <a:defRPr/>
            </a:pPr>
            <a:r>
              <a:rPr lang="en-US" dirty="0" smtClean="0">
                <a:ea typeface="Calibri" pitchFamily="34" charset="0"/>
                <a:cs typeface="Times New Roman" pitchFamily="18" charset="0"/>
              </a:rPr>
              <a:t>1. Opening- Doug</a:t>
            </a:r>
            <a:r>
              <a:rPr lang="en-US" dirty="0">
                <a:ea typeface="Calibri" pitchFamily="34" charset="0"/>
                <a:cs typeface="Times New Roman" pitchFamily="18" charset="0"/>
              </a:rPr>
              <a:t/>
            </a:r>
            <a:br>
              <a:rPr lang="en-US" dirty="0">
                <a:ea typeface="Calibri" pitchFamily="34" charset="0"/>
                <a:cs typeface="Times New Roman" pitchFamily="18" charset="0"/>
              </a:rPr>
            </a:br>
            <a:endParaRPr lang="en-US" dirty="0"/>
          </a:p>
        </p:txBody>
      </p:sp>
      <p:sp>
        <p:nvSpPr>
          <p:cNvPr id="15363" name="Content Placeholder 2"/>
          <p:cNvSpPr>
            <a:spLocks noGrp="1"/>
          </p:cNvSpPr>
          <p:nvPr>
            <p:ph idx="1"/>
          </p:nvPr>
        </p:nvSpPr>
        <p:spPr>
          <a:xfrm>
            <a:off x="661988" y="2170113"/>
            <a:ext cx="10820400" cy="4024312"/>
          </a:xfrm>
        </p:spPr>
        <p:txBody>
          <a:bodyPr/>
          <a:lstStyle/>
          <a:p>
            <a:r>
              <a:rPr lang="en-US" altLang="en-US" sz="2200" b="1" smtClean="0"/>
              <a:t>Notes</a:t>
            </a:r>
          </a:p>
          <a:p>
            <a:pPr lvl="1"/>
            <a:r>
              <a:rPr lang="en-US" altLang="en-US" sz="2200" smtClean="0"/>
              <a:t>New Members</a:t>
            </a:r>
          </a:p>
          <a:p>
            <a:pPr lvl="1"/>
            <a:r>
              <a:rPr lang="en-US" altLang="en-US" sz="2200" smtClean="0"/>
              <a:t>Make sure to call or e-mail the school before your assigned game (also call/e-mail referee crew members)</a:t>
            </a:r>
          </a:p>
          <a:p>
            <a:pPr lvl="1"/>
            <a:r>
              <a:rPr lang="en-US" altLang="en-US" sz="2200" smtClean="0"/>
              <a:t>Currently in the process of adding red card post game procedures to the WMSOA website</a:t>
            </a:r>
          </a:p>
          <a:p>
            <a:pPr lvl="1"/>
            <a:r>
              <a:rPr lang="en-US" altLang="en-US" sz="2200" smtClean="0"/>
              <a:t>Thank you to all officials for working diligently and being flexible with rescheduled games. </a:t>
            </a:r>
            <a:r>
              <a:rPr lang="en-US" altLang="en-US" sz="2200" b="1" i="1" smtClean="0"/>
              <a:t>We appreciate it! </a:t>
            </a:r>
          </a:p>
          <a:p>
            <a:pPr lvl="1"/>
            <a:endParaRPr lang="en-US" altLang="en-US" sz="3000" smtClean="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3588"/>
            <a:ext cx="10820400" cy="1293812"/>
          </a:xfrm>
        </p:spPr>
        <p:txBody>
          <a:bodyPr/>
          <a:lstStyle/>
          <a:p>
            <a:pPr fontAlgn="auto">
              <a:spcAft>
                <a:spcPts val="0"/>
              </a:spcAft>
              <a:defRPr/>
            </a:pPr>
            <a:r>
              <a:rPr lang="en-US" dirty="0">
                <a:ea typeface="Calibri" pitchFamily="34" charset="0"/>
                <a:cs typeface="Times New Roman" pitchFamily="18" charset="0"/>
              </a:rPr>
              <a:t>2. NEWS FROM </a:t>
            </a:r>
            <a:r>
              <a:rPr lang="en-US" dirty="0" smtClean="0">
                <a:ea typeface="Calibri" pitchFamily="34" charset="0"/>
                <a:cs typeface="Times New Roman" pitchFamily="18" charset="0"/>
              </a:rPr>
              <a:t>WMSOA</a:t>
            </a:r>
            <a:r>
              <a:rPr lang="en-US" dirty="0">
                <a:ea typeface="Calibri" pitchFamily="34" charset="0"/>
                <a:cs typeface="Times New Roman" pitchFamily="18" charset="0"/>
              </a:rPr>
              <a:t/>
            </a:r>
            <a:br>
              <a:rPr lang="en-US" dirty="0">
                <a:ea typeface="Calibri" pitchFamily="34" charset="0"/>
                <a:cs typeface="Times New Roman" pitchFamily="18" charset="0"/>
              </a:rPr>
            </a:br>
            <a:endParaRPr lang="en-US" dirty="0"/>
          </a:p>
        </p:txBody>
      </p:sp>
      <p:sp>
        <p:nvSpPr>
          <p:cNvPr id="16387" name="Content Placeholder 2"/>
          <p:cNvSpPr>
            <a:spLocks noGrp="1"/>
          </p:cNvSpPr>
          <p:nvPr>
            <p:ph idx="1"/>
          </p:nvPr>
        </p:nvSpPr>
        <p:spPr>
          <a:xfrm>
            <a:off x="914400" y="1600200"/>
            <a:ext cx="10363200" cy="3733800"/>
          </a:xfrm>
        </p:spPr>
        <p:txBody>
          <a:bodyPr/>
          <a:lstStyle/>
          <a:p>
            <a:r>
              <a:rPr lang="en-US" altLang="en-US" sz="2200" b="1" smtClean="0"/>
              <a:t>WMSOA Bulk Order</a:t>
            </a:r>
          </a:p>
          <a:p>
            <a:r>
              <a:rPr lang="en-US" altLang="en-US" sz="2200" smtClean="0"/>
              <a:t>This is a bulk order for WMSOA members in good standing!</a:t>
            </a:r>
          </a:p>
          <a:p>
            <a:r>
              <a:rPr lang="en-US" altLang="en-US" sz="2200" smtClean="0"/>
              <a:t>Order will be accepted during the bulk order period only, </a:t>
            </a:r>
            <a:r>
              <a:rPr lang="en-US" altLang="en-US" sz="2200" b="1" smtClean="0"/>
              <a:t>June 10-July10 </a:t>
            </a:r>
            <a:r>
              <a:rPr lang="en-US" altLang="en-US" sz="2200" smtClean="0"/>
              <a:t>(</a:t>
            </a:r>
            <a:r>
              <a:rPr lang="en-US" altLang="en-US" sz="2200" b="1" smtClean="0"/>
              <a:t>NO EXCEPTIONS!</a:t>
            </a:r>
            <a:r>
              <a:rPr lang="en-US" altLang="en-US" sz="2200" smtClean="0"/>
              <a:t>)</a:t>
            </a:r>
          </a:p>
          <a:p>
            <a:r>
              <a:rPr lang="en-US" altLang="en-US" sz="2200" smtClean="0"/>
              <a:t>Send all orders via email ONLY – </a:t>
            </a:r>
            <a:r>
              <a:rPr lang="en-US" altLang="en-US" sz="2200" b="1" i="1" smtClean="0"/>
              <a:t>calcoachp@gmail.com</a:t>
            </a:r>
          </a:p>
          <a:p>
            <a:r>
              <a:rPr lang="en-US" altLang="en-US" sz="2200" smtClean="0"/>
              <a:t>Items must be picked up and paid for at one of the fall preseason meetings.  Sorry no deliveries.</a:t>
            </a:r>
          </a:p>
          <a:p>
            <a:r>
              <a:rPr lang="en-US" altLang="en-US" sz="2200" smtClean="0"/>
              <a:t>Any discount offered from Official Sports is based on the total of the bulk order.</a:t>
            </a:r>
          </a:p>
          <a:p>
            <a:r>
              <a:rPr lang="en-US" altLang="en-US" sz="2200" b="1" i="1" smtClean="0"/>
              <a:t>Please do not send your order to Jaime before June 10!!!</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3588"/>
            <a:ext cx="10820400" cy="1293812"/>
          </a:xfrm>
        </p:spPr>
        <p:txBody>
          <a:bodyPr/>
          <a:lstStyle/>
          <a:p>
            <a:pPr fontAlgn="auto">
              <a:spcAft>
                <a:spcPts val="0"/>
              </a:spcAft>
              <a:defRPr/>
            </a:pPr>
            <a:r>
              <a:rPr lang="en-US" dirty="0">
                <a:ea typeface="Calibri" pitchFamily="34" charset="0"/>
                <a:cs typeface="Times New Roman" pitchFamily="18" charset="0"/>
              </a:rPr>
              <a:t>2. NEWS FROM </a:t>
            </a:r>
            <a:r>
              <a:rPr lang="en-US" dirty="0" smtClean="0">
                <a:ea typeface="Calibri" pitchFamily="34" charset="0"/>
                <a:cs typeface="Times New Roman" pitchFamily="18" charset="0"/>
              </a:rPr>
              <a:t>WMSOA</a:t>
            </a:r>
            <a:r>
              <a:rPr lang="en-US" dirty="0">
                <a:ea typeface="Calibri" pitchFamily="34" charset="0"/>
                <a:cs typeface="Times New Roman" pitchFamily="18" charset="0"/>
              </a:rPr>
              <a:t/>
            </a:r>
            <a:br>
              <a:rPr lang="en-US" dirty="0">
                <a:ea typeface="Calibri" pitchFamily="34" charset="0"/>
                <a:cs typeface="Times New Roman" pitchFamily="18" charset="0"/>
              </a:rPr>
            </a:br>
            <a:endParaRPr lang="en-US" dirty="0"/>
          </a:p>
        </p:txBody>
      </p:sp>
      <p:sp>
        <p:nvSpPr>
          <p:cNvPr id="17411" name="Content Placeholder 2"/>
          <p:cNvSpPr>
            <a:spLocks noGrp="1"/>
          </p:cNvSpPr>
          <p:nvPr>
            <p:ph idx="1"/>
          </p:nvPr>
        </p:nvSpPr>
        <p:spPr>
          <a:xfrm>
            <a:off x="914400" y="1600200"/>
            <a:ext cx="10363200" cy="3733800"/>
          </a:xfrm>
        </p:spPr>
        <p:txBody>
          <a:bodyPr/>
          <a:lstStyle/>
          <a:p>
            <a:r>
              <a:rPr lang="en-US" altLang="en-US" sz="2200" b="1" i="1" smtClean="0"/>
              <a:t>Bethany Christian Services Refugee Soccer Tournament</a:t>
            </a:r>
          </a:p>
          <a:p>
            <a:r>
              <a:rPr lang="en-US" altLang="en-US" sz="2200" smtClean="0"/>
              <a:t>Refugees from- Bhutan, Burma (Myanmar), Iraq, D.R. Congo, Sudan, Somalia, Eritrea, Sri Lanka</a:t>
            </a:r>
          </a:p>
          <a:p>
            <a:r>
              <a:rPr lang="en-US" altLang="en-US" sz="2200" smtClean="0"/>
              <a:t>Where:  </a:t>
            </a:r>
            <a:r>
              <a:rPr lang="en-US" altLang="en-US" sz="2200" b="1" smtClean="0"/>
              <a:t>Gainey Fields.</a:t>
            </a:r>
            <a:endParaRPr lang="en-US" altLang="en-US" sz="2200" smtClean="0"/>
          </a:p>
          <a:p>
            <a:r>
              <a:rPr lang="en-US" altLang="en-US" sz="2200" smtClean="0"/>
              <a:t>When:  </a:t>
            </a:r>
            <a:r>
              <a:rPr lang="en-US" altLang="en-US" sz="2200" b="1" smtClean="0"/>
              <a:t>Friday, June 20 and Saturday, June 21, 2014</a:t>
            </a:r>
            <a:r>
              <a:rPr lang="en-US" altLang="en-US" sz="2200" smtClean="0"/>
              <a:t>.</a:t>
            </a:r>
          </a:p>
          <a:p>
            <a:r>
              <a:rPr lang="en-US" altLang="en-US" sz="2200" smtClean="0"/>
              <a:t>Pay:  </a:t>
            </a:r>
            <a:r>
              <a:rPr lang="en-US" altLang="en-US" sz="2200" b="1" smtClean="0"/>
              <a:t>$25.00 per game.</a:t>
            </a:r>
            <a:endParaRPr lang="en-US" altLang="en-US" sz="2200" smtClean="0"/>
          </a:p>
          <a:p>
            <a:r>
              <a:rPr lang="en-US" altLang="en-US" sz="2200" smtClean="0"/>
              <a:t>Games will be full-field, 11 man teams with </a:t>
            </a:r>
            <a:r>
              <a:rPr lang="en-US" altLang="en-US" sz="2200" b="1" smtClean="0"/>
              <a:t>2 x 25 minute </a:t>
            </a:r>
            <a:r>
              <a:rPr lang="en-US" altLang="en-US" sz="2200" smtClean="0"/>
              <a:t>halves, using a 2-man referee system</a:t>
            </a:r>
            <a:r>
              <a:rPr lang="en-US" altLang="en-US" sz="2200" b="1" smtClean="0"/>
              <a:t>.</a:t>
            </a:r>
            <a:endParaRPr lang="en-US" altLang="en-US" sz="2200" smtClean="0"/>
          </a:p>
          <a:p>
            <a:r>
              <a:rPr lang="en-US" altLang="en-US" sz="2200" smtClean="0"/>
              <a:t>Please contact Sharon Muldoon if you are interested- </a:t>
            </a:r>
            <a:r>
              <a:rPr lang="en-US" altLang="en-US" sz="2200" i="1" smtClean="0">
                <a:hlinkClick r:id="rId3"/>
              </a:rPr>
              <a:t>smuldoon@bethany.org</a:t>
            </a:r>
            <a:endParaRPr lang="en-US" altLang="en-US" sz="2200" smtClean="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3588"/>
            <a:ext cx="10820400" cy="1293812"/>
          </a:xfrm>
        </p:spPr>
        <p:txBody>
          <a:bodyPr/>
          <a:lstStyle/>
          <a:p>
            <a:pPr fontAlgn="auto">
              <a:spcAft>
                <a:spcPts val="0"/>
              </a:spcAft>
              <a:defRPr/>
            </a:pPr>
            <a:r>
              <a:rPr lang="en-US" dirty="0">
                <a:ea typeface="Calibri" pitchFamily="34" charset="0"/>
                <a:cs typeface="Times New Roman" pitchFamily="18" charset="0"/>
              </a:rPr>
              <a:t>2. NEWS FROM </a:t>
            </a:r>
            <a:r>
              <a:rPr lang="en-US" dirty="0" smtClean="0">
                <a:ea typeface="Calibri" pitchFamily="34" charset="0"/>
                <a:cs typeface="Times New Roman" pitchFamily="18" charset="0"/>
              </a:rPr>
              <a:t>WMSOA</a:t>
            </a:r>
            <a:r>
              <a:rPr lang="en-US" dirty="0">
                <a:ea typeface="Calibri" pitchFamily="34" charset="0"/>
                <a:cs typeface="Times New Roman" pitchFamily="18" charset="0"/>
              </a:rPr>
              <a:t/>
            </a:r>
            <a:br>
              <a:rPr lang="en-US" dirty="0">
                <a:ea typeface="Calibri" pitchFamily="34" charset="0"/>
                <a:cs typeface="Times New Roman" pitchFamily="18" charset="0"/>
              </a:rPr>
            </a:br>
            <a:endParaRPr lang="en-US" dirty="0"/>
          </a:p>
        </p:txBody>
      </p:sp>
      <p:sp>
        <p:nvSpPr>
          <p:cNvPr id="18435" name="Content Placeholder 2"/>
          <p:cNvSpPr>
            <a:spLocks noGrp="1"/>
          </p:cNvSpPr>
          <p:nvPr>
            <p:ph idx="1"/>
          </p:nvPr>
        </p:nvSpPr>
        <p:spPr>
          <a:xfrm>
            <a:off x="914400" y="1600200"/>
            <a:ext cx="10363200" cy="3733800"/>
          </a:xfrm>
        </p:spPr>
        <p:txBody>
          <a:bodyPr/>
          <a:lstStyle/>
          <a:p>
            <a:r>
              <a:rPr lang="en-US" altLang="en-US" sz="2200" b="1" smtClean="0"/>
              <a:t>Reminders</a:t>
            </a:r>
            <a:r>
              <a:rPr lang="en-US" altLang="en-US" sz="2200" smtClean="0"/>
              <a:t> </a:t>
            </a:r>
          </a:p>
          <a:p>
            <a:pPr lvl="1"/>
            <a:r>
              <a:rPr lang="en-US" altLang="en-US" sz="2200" smtClean="0"/>
              <a:t>Fall Preseason/NISOA Fitness Test, Meeting, &amp; Training is Saturday August 2 (Grandville High School)</a:t>
            </a:r>
          </a:p>
          <a:p>
            <a:pPr lvl="1"/>
            <a:r>
              <a:rPr lang="en-US" altLang="en-US" sz="2200" smtClean="0"/>
              <a:t>Make up date is Monday August 11 at Grand Rapids Christian High School</a:t>
            </a:r>
          </a:p>
          <a:p>
            <a:pPr lvl="1"/>
            <a:endParaRPr lang="en-US" altLang="en-US" sz="2200" smtClean="0"/>
          </a:p>
          <a:p>
            <a:endParaRPr lang="en-US" altLang="en-US" smtClean="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0063"/>
            <a:ext cx="10820400" cy="1293812"/>
          </a:xfrm>
        </p:spPr>
        <p:txBody>
          <a:bodyPr/>
          <a:lstStyle/>
          <a:p>
            <a:pPr fontAlgn="auto">
              <a:spcAft>
                <a:spcPts val="0"/>
              </a:spcAft>
              <a:defRPr/>
            </a:pPr>
            <a:r>
              <a:rPr lang="en-US" dirty="0" smtClean="0">
                <a:ea typeface="Calibri" pitchFamily="34" charset="0"/>
                <a:cs typeface="Times New Roman" pitchFamily="18" charset="0"/>
              </a:rPr>
              <a:t>3. NEWS FROM THE PITCH- Greg</a:t>
            </a:r>
            <a:endParaRPr lang="en-US" dirty="0"/>
          </a:p>
        </p:txBody>
      </p:sp>
      <p:sp>
        <p:nvSpPr>
          <p:cNvPr id="19459" name="Content Placeholder 2"/>
          <p:cNvSpPr>
            <a:spLocks noGrp="1"/>
          </p:cNvSpPr>
          <p:nvPr>
            <p:ph idx="1"/>
          </p:nvPr>
        </p:nvSpPr>
        <p:spPr>
          <a:xfrm>
            <a:off x="914400" y="1600200"/>
            <a:ext cx="10363200" cy="3733800"/>
          </a:xfrm>
        </p:spPr>
        <p:txBody>
          <a:bodyPr/>
          <a:lstStyle/>
          <a:p>
            <a:r>
              <a:rPr lang="en-US" altLang="en-US" sz="2200" smtClean="0"/>
              <a:t>Clock countdown for the last 10 seconds of each half and of overtime periods</a:t>
            </a:r>
          </a:p>
          <a:p>
            <a:r>
              <a:rPr lang="en-US" altLang="en-US" sz="2200" smtClean="0"/>
              <a:t>Player must leave the field if shown yellow card and may or may not be replaced. (Coach’s choice) S/he cannot return to the game until the next substitution opportunity for his/her team.</a:t>
            </a:r>
          </a:p>
          <a:p>
            <a:r>
              <a:rPr lang="en-US" altLang="en-US" sz="2200" smtClean="0"/>
              <a:t>Arbiter is working much better (but…)</a:t>
            </a:r>
          </a:p>
          <a:p>
            <a:r>
              <a:rPr lang="en-US" altLang="en-US" sz="2200" smtClean="0"/>
              <a:t>Game report info &amp; red cards</a:t>
            </a:r>
          </a:p>
          <a:p>
            <a:r>
              <a:rPr lang="en-US" altLang="en-US" sz="2200" smtClean="0"/>
              <a:t>Ref Pay</a:t>
            </a:r>
          </a:p>
          <a:p>
            <a:r>
              <a:rPr lang="en-US" altLang="en-US" sz="2200" smtClean="0"/>
              <a:t>Remember </a:t>
            </a:r>
            <a:r>
              <a:rPr lang="en-US" altLang="en-US" sz="2200" b="1" smtClean="0"/>
              <a:t>NO </a:t>
            </a:r>
            <a:r>
              <a:rPr lang="en-US" altLang="en-US" sz="2200" smtClean="0"/>
              <a:t>stoppage time in MHSAA games</a:t>
            </a:r>
          </a:p>
          <a:p>
            <a:endParaRPr lang="en-US" altLang="en-US"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88" y="750888"/>
            <a:ext cx="10820400" cy="1293812"/>
          </a:xfrm>
        </p:spPr>
        <p:txBody>
          <a:bodyPr/>
          <a:lstStyle/>
          <a:p>
            <a:pPr fontAlgn="auto">
              <a:spcAft>
                <a:spcPts val="0"/>
              </a:spcAft>
              <a:defRPr/>
            </a:pPr>
            <a:r>
              <a:rPr lang="en-US" dirty="0" smtClean="0">
                <a:ea typeface="Calibri" pitchFamily="34" charset="0"/>
                <a:cs typeface="Times New Roman" pitchFamily="18" charset="0"/>
              </a:rPr>
              <a:t>4. Post season- Mark</a:t>
            </a:r>
            <a:endParaRPr lang="en-US" sz="3200" dirty="0"/>
          </a:p>
        </p:txBody>
      </p:sp>
      <p:sp>
        <p:nvSpPr>
          <p:cNvPr id="20483" name="Content Placeholder 2"/>
          <p:cNvSpPr>
            <a:spLocks noGrp="1"/>
          </p:cNvSpPr>
          <p:nvPr>
            <p:ph idx="1"/>
          </p:nvPr>
        </p:nvSpPr>
        <p:spPr>
          <a:xfrm>
            <a:off x="914400" y="1925638"/>
            <a:ext cx="10363200" cy="3408362"/>
          </a:xfrm>
        </p:spPr>
        <p:txBody>
          <a:bodyPr/>
          <a:lstStyle/>
          <a:p>
            <a:r>
              <a:rPr lang="en-US" altLang="en-US" sz="2200" smtClean="0"/>
              <a:t>Be sure to have your availability set on the MHSAA website for Andy Frushour as he begins to assign Regionals, Semi’s, and Finals</a:t>
            </a:r>
          </a:p>
          <a:p>
            <a:endParaRPr lang="en-US" altLang="en-US" smtClean="0"/>
          </a:p>
          <a:p>
            <a:endParaRPr lang="en-US" altLang="en-US" smtClean="0"/>
          </a:p>
          <a:p>
            <a:endParaRPr lang="en-US" altLang="en-US"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752475"/>
            <a:ext cx="10602912" cy="1257300"/>
          </a:xfrm>
        </p:spPr>
        <p:txBody>
          <a:bodyPr/>
          <a:lstStyle/>
          <a:p>
            <a:pPr fontAlgn="auto">
              <a:spcAft>
                <a:spcPts val="0"/>
              </a:spcAft>
              <a:defRPr/>
            </a:pPr>
            <a:r>
              <a:rPr lang="en-US" dirty="0"/>
              <a:t>4</a:t>
            </a:r>
            <a:r>
              <a:rPr lang="en-US" dirty="0" smtClean="0"/>
              <a:t>. Post Season</a:t>
            </a:r>
            <a:endParaRPr lang="en-US" dirty="0"/>
          </a:p>
        </p:txBody>
      </p:sp>
      <p:sp>
        <p:nvSpPr>
          <p:cNvPr id="18435" name="Content Placeholder 2"/>
          <p:cNvSpPr>
            <a:spLocks noGrp="1"/>
          </p:cNvSpPr>
          <p:nvPr>
            <p:ph idx="1"/>
          </p:nvPr>
        </p:nvSpPr>
        <p:spPr>
          <a:xfrm>
            <a:off x="914400" y="1816100"/>
            <a:ext cx="10363200" cy="3517900"/>
          </a:xfrm>
        </p:spPr>
        <p:txBody>
          <a:bodyPr rtlCol="0">
            <a:normAutofit/>
          </a:bodyPr>
          <a:lstStyle/>
          <a:p>
            <a:pPr marL="0" indent="0" fontAlgn="auto">
              <a:spcAft>
                <a:spcPts val="0"/>
              </a:spcAft>
              <a:buFont typeface="Arial" charset="0"/>
              <a:buNone/>
              <a:defRPr/>
            </a:pPr>
            <a:r>
              <a:rPr lang="en-US" sz="2200" b="1" dirty="0" smtClean="0"/>
              <a:t>Tournament </a:t>
            </a:r>
            <a:r>
              <a:rPr lang="en-US" sz="2200" b="1" dirty="0"/>
              <a:t>Procedures</a:t>
            </a:r>
          </a:p>
          <a:p>
            <a:pPr indent="-274320" fontAlgn="auto">
              <a:spcAft>
                <a:spcPts val="0"/>
              </a:spcAft>
              <a:defRPr/>
            </a:pPr>
            <a:r>
              <a:rPr lang="en-US" sz="2200" dirty="0" smtClean="0"/>
              <a:t>For </a:t>
            </a:r>
            <a:r>
              <a:rPr lang="en-US" sz="2200" dirty="0"/>
              <a:t>MHSAA tournament games, a match is complete when 60 minutes of the allotted 80 have been played and one team is ahead in score. </a:t>
            </a:r>
            <a:endParaRPr lang="en-US" sz="2200" dirty="0" smtClean="0"/>
          </a:p>
          <a:p>
            <a:pPr lvl="1" indent="-274320" fontAlgn="auto">
              <a:spcAft>
                <a:spcPts val="0"/>
              </a:spcAft>
              <a:defRPr/>
            </a:pPr>
            <a:r>
              <a:rPr lang="en-US" sz="2200" dirty="0" smtClean="0"/>
              <a:t>If </a:t>
            </a:r>
            <a:r>
              <a:rPr lang="en-US" sz="2200" dirty="0"/>
              <a:t>fewer than 60 minutes have been played, and if one team is behind by only one goal, then it is a suspended game. </a:t>
            </a:r>
          </a:p>
          <a:p>
            <a:pPr indent="-274320" fontAlgn="auto">
              <a:spcAft>
                <a:spcPts val="0"/>
              </a:spcAft>
              <a:defRPr/>
            </a:pPr>
            <a:r>
              <a:rPr lang="en-US" sz="2200" dirty="0" smtClean="0"/>
              <a:t>Vuvuzela </a:t>
            </a:r>
            <a:r>
              <a:rPr lang="en-US" sz="2200" dirty="0"/>
              <a:t>horns are banned at all MHSAA Soccer </a:t>
            </a:r>
            <a:r>
              <a:rPr lang="en-US" sz="2200" dirty="0" smtClean="0"/>
              <a:t>Tournament matches</a:t>
            </a:r>
            <a:endParaRPr lang="en-US" altLang="en-US" sz="2200"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Urban Pop">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1958</TotalTime>
  <Words>1146</Words>
  <Application>Microsoft Office PowerPoint</Application>
  <PresentationFormat>Custom</PresentationFormat>
  <Paragraphs>131</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Gill Sans MT</vt:lpstr>
      <vt:lpstr>Wingdings 3</vt:lpstr>
      <vt:lpstr>Calibri</vt:lpstr>
      <vt:lpstr>Times New Roman</vt:lpstr>
      <vt:lpstr>Urban Pop</vt:lpstr>
      <vt:lpstr>2014 WMSOA Spring Cracker Barrel</vt:lpstr>
      <vt:lpstr>1. Meeting Agenda </vt:lpstr>
      <vt:lpstr>1. Opening- Doug </vt:lpstr>
      <vt:lpstr>2. NEWS FROM WMSOA </vt:lpstr>
      <vt:lpstr>2. NEWS FROM WMSOA </vt:lpstr>
      <vt:lpstr>2. NEWS FROM WMSOA </vt:lpstr>
      <vt:lpstr>3. NEWS FROM THE PITCH- Greg</vt:lpstr>
      <vt:lpstr>4. Post season- Mark</vt:lpstr>
      <vt:lpstr>4. Post Season</vt:lpstr>
      <vt:lpstr>4. Post Season</vt:lpstr>
      <vt:lpstr>4. Post Season</vt:lpstr>
      <vt:lpstr>4. Post Season</vt:lpstr>
      <vt:lpstr>4. Post Season</vt:lpstr>
      <vt:lpstr>4. Post Season</vt:lpstr>
      <vt:lpstr>4. Post Season</vt:lpstr>
      <vt:lpstr>4. Post Season</vt:lpstr>
      <vt:lpstr>5. Situational Review: Time Wasting- Nick   </vt:lpstr>
      <vt:lpstr>6. Skill Review: Communication- Nick   </vt:lpstr>
      <vt:lpstr>6. Skill Review: Communication   </vt:lpstr>
      <vt:lpstr>7. Situation discussion: Time Permitting-All</vt:lpstr>
      <vt:lpstr>Scarf Raffle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WMSOA Training</dc:title>
  <dc:creator>Balcer, Nicholas</dc:creator>
  <cp:lastModifiedBy>Duncan Purvis</cp:lastModifiedBy>
  <cp:revision>93</cp:revision>
  <dcterms:created xsi:type="dcterms:W3CDTF">2014-03-04T17:35:52Z</dcterms:created>
  <dcterms:modified xsi:type="dcterms:W3CDTF">2014-07-01T12:30:33Z</dcterms:modified>
</cp:coreProperties>
</file>