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88" r:id="rId1"/>
  </p:sldMasterIdLst>
  <p:notesMasterIdLst>
    <p:notesMasterId r:id="rId15"/>
  </p:notesMasterIdLst>
  <p:sldIdLst>
    <p:sldId id="256" r:id="rId2"/>
    <p:sldId id="310" r:id="rId3"/>
    <p:sldId id="324" r:id="rId4"/>
    <p:sldId id="335" r:id="rId5"/>
    <p:sldId id="336" r:id="rId6"/>
    <p:sldId id="337" r:id="rId7"/>
    <p:sldId id="338" r:id="rId8"/>
    <p:sldId id="327" r:id="rId9"/>
    <p:sldId id="294" r:id="rId10"/>
    <p:sldId id="317" r:id="rId11"/>
    <p:sldId id="319" r:id="rId12"/>
    <p:sldId id="331" r:id="rId13"/>
    <p:sldId id="339" r:id="rId14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07" autoAdjust="0"/>
    <p:restoredTop sz="86357" autoAdjust="0"/>
  </p:normalViewPr>
  <p:slideViewPr>
    <p:cSldViewPr snapToGrid="0">
      <p:cViewPr>
        <p:scale>
          <a:sx n="85" d="100"/>
          <a:sy n="85" d="100"/>
        </p:scale>
        <p:origin x="-348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102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F8C715C-2C5C-4DBC-AAEB-98C6B726AB40}" type="datetimeFigureOut">
              <a:rPr lang="en-US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14E18BD-7C45-4723-994A-1B3EABE71A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9718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CAB7507-7B96-41D5-885E-7B6CE1E17623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EA77EB1-600B-4212-BD4B-C2F3A59960E5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52DC2DF-814B-4513-9C92-45FCEDD07542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EFB0502-A1F5-4129-A4C6-2ACB3D41CDDA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EAC38FD-D682-4FF7-8F5E-9F28A8F7EE21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8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9EC20-7FD5-4A41-985B-81CFF15D1402}" type="datetimeFigureOut">
              <a:rPr lang="en-US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AC0FC-80F5-4E34-82C6-4CD5872CF0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99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A8877-B0FD-4150-8583-9D667E515C87}" type="datetimeFigureOut">
              <a:rPr lang="en-US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18F3C-EBE3-4279-966C-3719EA19BA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1848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8000" smtClean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8000" smtClean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D30C1-AE66-4A64-8EC7-340D755FE1CE}" type="datetimeFigureOut">
              <a:rPr lang="en-US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3458EE14-9EDB-44EA-B87A-FB136B5AF5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5491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28D12-9E12-405B-9CBF-70D644D5F106}" type="datetimeFigureOut">
              <a:rPr lang="en-US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7DA23-7BB7-429D-A5D9-F52C9961ED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1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8000" smtClean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8000" smtClean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D8CD5-9953-4766-9FEF-E18C8ED80FBB}" type="datetimeFigureOut">
              <a:rPr lang="en-US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83AD291-EB66-45C5-9D67-D48723A73D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584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5DF48-D001-48B1-A2D2-1DEA0B798E95}" type="datetimeFigureOut">
              <a:rPr lang="en-US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6F30755-8918-43E1-A95D-07142B838B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019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08468-892C-41D8-A7C5-E309AD9B4E84}" type="datetimeFigureOut">
              <a:rPr lang="en-US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016C5-59CA-47F2-86C7-79FE77B19E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6394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FA9D8-4C4E-48FF-95C0-10A1DEB00B97}" type="datetimeFigureOut">
              <a:rPr lang="en-US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070BD-A0F0-41B6-AD7B-06D1D7D71A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846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DF09F-968A-47C7-B941-BFB8E46881AE}" type="datetimeFigureOut">
              <a:rPr lang="en-US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49AC5-F439-4036-9CE1-73DF71F9F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6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B785C-BCCC-4B49-8ECF-E8D5797D01C8}" type="datetimeFigureOut">
              <a:rPr lang="en-US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D0840-888B-45B1-927E-0EFBEE8672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7735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33E93-F736-4E19-A5DB-517413DB7F3B}" type="datetimeFigureOut">
              <a:rPr lang="en-US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D6970-18C0-4C7E-8118-95587FE033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708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4448F-93B0-483A-BEAB-41CEEC6F2E27}" type="datetimeFigureOut">
              <a:rPr lang="en-US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7A0BF-9F52-4F7B-B06A-7FCFC494FB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232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08C79-FBD6-4FA7-844E-7BFC65A456B1}" type="datetimeFigureOut">
              <a:rPr lang="en-US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9A3A3-8132-46D2-B786-4183F4B758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53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F7029-36B8-4C54-847F-86DA71ADF9CA}" type="datetimeFigureOut">
              <a:rPr lang="en-US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50BD0-46CA-415A-9032-9E86E01E0B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7738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1C941-1ECD-48F1-BF0D-C7A538498ACC}" type="datetimeFigureOut">
              <a:rPr lang="en-US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0C4CB-7909-461C-A1DC-4208123AC2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255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3924-BC1B-4DE8-8F62-F8F412C51226}" type="datetimeFigureOut">
              <a:rPr lang="en-US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3ECA4-F320-4531-8E81-D235FAB3EF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05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502FA20-3F35-4A3A-8AFA-781DE2C69D10}" type="datetimeFigureOut">
              <a:rPr lang="en-US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F46EF6A-626A-47D2-B6C1-85112816A9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640" r:id="rId1"/>
    <p:sldLayoutId id="2147484627" r:id="rId2"/>
    <p:sldLayoutId id="2147484628" r:id="rId3"/>
    <p:sldLayoutId id="2147484629" r:id="rId4"/>
    <p:sldLayoutId id="2147484630" r:id="rId5"/>
    <p:sldLayoutId id="2147484631" r:id="rId6"/>
    <p:sldLayoutId id="2147484632" r:id="rId7"/>
    <p:sldLayoutId id="2147484633" r:id="rId8"/>
    <p:sldLayoutId id="2147484634" r:id="rId9"/>
    <p:sldLayoutId id="2147484635" r:id="rId10"/>
    <p:sldLayoutId id="2147484641" r:id="rId11"/>
    <p:sldLayoutId id="2147484636" r:id="rId12"/>
    <p:sldLayoutId id="2147484642" r:id="rId13"/>
    <p:sldLayoutId id="2147484637" r:id="rId14"/>
    <p:sldLayoutId id="2147484638" r:id="rId15"/>
    <p:sldLayoutId id="2147484639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328738"/>
            <a:ext cx="9448800" cy="85725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2014 WMSOA Fall </a:t>
            </a:r>
            <a:br>
              <a:rPr lang="en-US" dirty="0" smtClean="0"/>
            </a:br>
            <a:r>
              <a:rPr lang="en-US" dirty="0" smtClean="0"/>
              <a:t>Cracker Barrel</a:t>
            </a:r>
            <a:endParaRPr lang="en-US" dirty="0"/>
          </a:p>
        </p:txBody>
      </p:sp>
      <p:pic>
        <p:nvPicPr>
          <p:cNvPr id="10243" name="Picture 1" descr="WMSOA dec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3238" y="2501900"/>
            <a:ext cx="3565525" cy="3565525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MHSAA Tournament Review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-27432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Each 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coach will select any five players, including the goalkeeper, on or off the field (except those who may have been disqualified) to take the shots. </a:t>
            </a:r>
          </a:p>
          <a:p>
            <a:pPr indent="-27432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coin toss shall be held. The team winning the toss shall have the choice of kicking first or second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indent="-27432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Only officials and players taking kicks shall be on the field.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MHSAA Tournament Review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score remains tied after each team has had five shots from the penalty mark: </a:t>
            </a:r>
          </a:p>
          <a:p>
            <a:pPr indent="-27432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a) Each coach will select five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different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players than the first five who already have kicked to take the shots in a sudden victory situation, wherein if one team scores and the other team does not score, the game is ended without more kicks being taken. </a:t>
            </a:r>
          </a:p>
          <a:p>
            <a:pPr indent="-27432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b) If the score remains tied, continue the sudden victory kicks with the coach selecting any five players (except disqualified players) to take the next set of alternating kicks. If a tie still remains, repeat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a)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until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winner is determined.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MHSAA Tournament Review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indent="-27432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Referee Team</a:t>
            </a:r>
          </a:p>
          <a:p>
            <a:pPr lvl="1" indent="-27432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Decide which end of the field to take the kicks- take into consideration different factors</a:t>
            </a:r>
          </a:p>
          <a:p>
            <a:pPr lvl="2" indent="-27432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Weather- Wind, sun, rain</a:t>
            </a:r>
          </a:p>
          <a:p>
            <a:pPr lvl="2" indent="-27432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Goal mouth</a:t>
            </a:r>
          </a:p>
          <a:p>
            <a:pPr lvl="2" indent="-27432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Fans/Spectators</a:t>
            </a:r>
          </a:p>
          <a:p>
            <a:pPr lvl="1" indent="-27432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Review the Referee &amp; Assistant Referees duties </a:t>
            </a:r>
          </a:p>
          <a:p>
            <a:pPr lvl="2" indent="-27432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Goal judge</a:t>
            </a:r>
          </a:p>
          <a:p>
            <a:pPr lvl="2" indent="-27432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Where to stand, how &amp; what to signal</a:t>
            </a:r>
          </a:p>
          <a:p>
            <a:pPr lvl="2" indent="-27432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Who needs to write?</a:t>
            </a:r>
          </a:p>
          <a:p>
            <a:pPr lvl="2" indent="-27432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indent="-27432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Questions, Situations, etc	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indent="-27432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Any Situations that have come up? </a:t>
            </a:r>
          </a:p>
          <a:p>
            <a:pPr indent="-27432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Rule questions? </a:t>
            </a:r>
          </a:p>
          <a:p>
            <a:pPr indent="-27432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27432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27432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Reminders- </a:t>
            </a:r>
          </a:p>
          <a:p>
            <a:pPr lvl="1" indent="-27432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Please contact Duncan Purvis (Head of the Nominations Committee) if you are interested in running for a Board Position at this year’s AGM. The nominations committee will then review the selections.  </a:t>
            </a:r>
          </a:p>
          <a:p>
            <a:pPr lvl="2" indent="-27432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Member-at-Large</a:t>
            </a:r>
          </a:p>
          <a:p>
            <a:pPr lvl="2" indent="-27432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Vice President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Calibri" pitchFamily="34" charset="0"/>
                <a:cs typeface="Times New Roman" pitchFamily="18" charset="0"/>
              </a:rPr>
              <a:t>Meeting Agenda</a:t>
            </a:r>
            <a:br>
              <a:rPr lang="en-US" altLang="en-US" smtClean="0">
                <a:ea typeface="Calibri" pitchFamily="34" charset="0"/>
                <a:cs typeface="Times New Roman" pitchFamily="18" charset="0"/>
              </a:rPr>
            </a:br>
            <a:endParaRPr lang="en-US" altLang="en-US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News from WMSOA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Skills &amp; Situational Review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MHSAA Tournament Review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Calibri" pitchFamily="34" charset="0"/>
                <a:cs typeface="Times New Roman" pitchFamily="18" charset="0"/>
              </a:rPr>
              <a:t>News From WMSOA</a:t>
            </a:r>
            <a:br>
              <a:rPr lang="en-US" altLang="en-US" smtClean="0">
                <a:ea typeface="Calibri" pitchFamily="34" charset="0"/>
                <a:cs typeface="Times New Roman" pitchFamily="18" charset="0"/>
              </a:rPr>
            </a:br>
            <a:endParaRPr lang="en-US" altLang="en-US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Assigner Update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Fall season to date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Arbiter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Districts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Recruitment &amp; Retaining of officials </a:t>
            </a: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	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Advancement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altLang="en-US" sz="22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</a:endParaRP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20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Calibri" pitchFamily="34" charset="0"/>
                <a:cs typeface="Times New Roman" pitchFamily="18" charset="0"/>
              </a:rPr>
              <a:t>News From WMSOA</a:t>
            </a:r>
            <a:br>
              <a:rPr lang="en-US" altLang="en-US" smtClean="0">
                <a:ea typeface="Calibri" pitchFamily="34" charset="0"/>
                <a:cs typeface="Times New Roman" pitchFamily="18" charset="0"/>
              </a:rPr>
            </a:br>
            <a:endParaRPr lang="en-US" altLang="en-US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8313" y="1930400"/>
            <a:ext cx="9905998" cy="4102100"/>
          </a:xfrm>
          <a:extLst/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Pre Game Duties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Before Arriving to the Site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Check Arbiter- Game time, location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Contact Referee Crew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Contact School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When Arriving at site</a:t>
            </a:r>
            <a:r>
              <a:rPr lang="en-US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	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Find Site Administrator 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Introduce yourself to coaches 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Get Rosters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Confirm Trainer is present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altLang="en-US" sz="22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</a:endParaRP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20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Calibri" pitchFamily="34" charset="0"/>
                <a:cs typeface="Times New Roman" pitchFamily="18" charset="0"/>
              </a:rPr>
              <a:t>News From WMSOA</a:t>
            </a:r>
            <a:br>
              <a:rPr lang="en-US" altLang="en-US" smtClean="0">
                <a:ea typeface="Calibri" pitchFamily="34" charset="0"/>
                <a:cs typeface="Times New Roman" pitchFamily="18" charset="0"/>
              </a:rPr>
            </a:br>
            <a:endParaRPr lang="en-US" altLang="en-US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8313" y="1930400"/>
            <a:ext cx="9905998" cy="4102100"/>
          </a:xfrm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Post Game Duties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Arbiter Game Report</a:t>
            </a:r>
            <a:r>
              <a:rPr lang="en-US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 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Cards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Site Administrator &amp; Trainer Present 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Unusual Issues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20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altLang="en-US" sz="22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</a:endParaRP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20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Calibri" pitchFamily="34" charset="0"/>
                <a:cs typeface="Times New Roman" pitchFamily="18" charset="0"/>
              </a:rPr>
              <a:t>Skills &amp; Situational Review </a:t>
            </a:r>
            <a:br>
              <a:rPr lang="en-US" altLang="en-US" smtClean="0">
                <a:ea typeface="Calibri" pitchFamily="34" charset="0"/>
                <a:cs typeface="Times New Roman" pitchFamily="18" charset="0"/>
              </a:rPr>
            </a:br>
            <a:endParaRPr lang="en-US" altLang="en-US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8313" y="1930400"/>
            <a:ext cx="9905998" cy="4102100"/>
          </a:xfrm>
          <a:extLst/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Game Control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Bench Control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Player Control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Injuries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When to stop play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Advantage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Persistent Infringement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When to caution or eject a player?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Careless, Reckless, Excessive Force 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24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altLang="en-US" sz="22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</a:endParaRP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20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Calibri" pitchFamily="34" charset="0"/>
                <a:cs typeface="Times New Roman" pitchFamily="18" charset="0"/>
              </a:rPr>
              <a:t>Skills &amp; Situational Review </a:t>
            </a:r>
            <a:br>
              <a:rPr lang="en-US" altLang="en-US" smtClean="0">
                <a:ea typeface="Calibri" pitchFamily="34" charset="0"/>
                <a:cs typeface="Times New Roman" pitchFamily="18" charset="0"/>
              </a:rPr>
            </a:br>
            <a:endParaRPr lang="en-US" altLang="en-US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8313" y="1930400"/>
            <a:ext cx="9905998" cy="4102100"/>
          </a:xfrm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How are you as a referee being perceived?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Professionalism</a:t>
            </a:r>
          </a:p>
          <a:p>
            <a:pPr marL="0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altLang="en-US" sz="24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2 Man System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Mechanics 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altLang="en-US" sz="22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</a:endParaRP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20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MHSAA Tournament Review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Tournament 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Procedures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MHSAA tournament games, a match is complete when 60 minutes of the allotted 80 have been played and one team is ahead in score. 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indent="-27432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fewer than 60 minutes have been played, and if one team is behind by only one goal, then it is a suspended game. 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27432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Vuvuzela horns are banned at all MHSAA Soccer Tournament matches</a:t>
            </a:r>
            <a:endParaRPr lang="en-US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27432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MHSAA Tournament Review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Overtime Procedures</a:t>
            </a:r>
          </a:p>
          <a:p>
            <a:pPr indent="-27432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Two full 10 minute overtimes with </a:t>
            </a:r>
            <a:r>
              <a:rPr lang="en-US" alt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golden goal conclusion</a:t>
            </a:r>
            <a:endParaRPr lang="en-US" altLang="en-US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27432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Coin toss to determine side of the field and kick-off. (5-minutes)</a:t>
            </a:r>
          </a:p>
          <a:p>
            <a:pPr indent="-27432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Teams shall change ends (2-minutes) of the field at the conclusion of the first overtime.</a:t>
            </a:r>
          </a:p>
          <a:p>
            <a:pPr indent="-27432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still tied at the end of the second full 10-minute overtime, the shootout (penalty kick) process is used.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2392</TotalTime>
  <Words>560</Words>
  <Application>Microsoft Office PowerPoint</Application>
  <PresentationFormat>Custom</PresentationFormat>
  <Paragraphs>90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Trebuchet MS</vt:lpstr>
      <vt:lpstr>Wingdings 3</vt:lpstr>
      <vt:lpstr>Calibri</vt:lpstr>
      <vt:lpstr>Times New Roman</vt:lpstr>
      <vt:lpstr>Facet</vt:lpstr>
      <vt:lpstr>2014 WMSOA Fall  Cracker Barrel</vt:lpstr>
      <vt:lpstr>Meeting Agenda </vt:lpstr>
      <vt:lpstr>News From WMSOA </vt:lpstr>
      <vt:lpstr>News From WMSOA </vt:lpstr>
      <vt:lpstr>News From WMSOA </vt:lpstr>
      <vt:lpstr>Skills &amp; Situational Review  </vt:lpstr>
      <vt:lpstr>Skills &amp; Situational Review  </vt:lpstr>
      <vt:lpstr>MHSAA Tournament Review</vt:lpstr>
      <vt:lpstr>MHSAA Tournament Review</vt:lpstr>
      <vt:lpstr>MHSAA Tournament Review</vt:lpstr>
      <vt:lpstr>MHSAA Tournament Review</vt:lpstr>
      <vt:lpstr>MHSAA Tournament Review</vt:lpstr>
      <vt:lpstr>Questions, Situations, etc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WMSOA Training</dc:title>
  <dc:creator>Balcer, Nicholas</dc:creator>
  <cp:lastModifiedBy>Duncan Purvis</cp:lastModifiedBy>
  <cp:revision>113</cp:revision>
  <dcterms:created xsi:type="dcterms:W3CDTF">2014-03-04T17:35:52Z</dcterms:created>
  <dcterms:modified xsi:type="dcterms:W3CDTF">2014-10-14T13:06:57Z</dcterms:modified>
</cp:coreProperties>
</file>